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3"/>
  </p:notesMasterIdLst>
  <p:sldIdLst>
    <p:sldId id="256" r:id="rId2"/>
    <p:sldId id="337" r:id="rId3"/>
    <p:sldId id="289" r:id="rId4"/>
    <p:sldId id="284" r:id="rId5"/>
    <p:sldId id="285" r:id="rId6"/>
    <p:sldId id="307" r:id="rId7"/>
    <p:sldId id="311" r:id="rId8"/>
    <p:sldId id="310" r:id="rId9"/>
    <p:sldId id="313" r:id="rId10"/>
    <p:sldId id="298" r:id="rId11"/>
    <p:sldId id="314" r:id="rId12"/>
    <p:sldId id="321" r:id="rId13"/>
    <p:sldId id="291" r:id="rId14"/>
    <p:sldId id="306" r:id="rId15"/>
    <p:sldId id="318" r:id="rId16"/>
    <p:sldId id="315" r:id="rId17"/>
    <p:sldId id="317" r:id="rId18"/>
    <p:sldId id="322" r:id="rId19"/>
    <p:sldId id="319" r:id="rId20"/>
    <p:sldId id="326" r:id="rId21"/>
    <p:sldId id="325" r:id="rId22"/>
    <p:sldId id="327" r:id="rId23"/>
    <p:sldId id="293" r:id="rId24"/>
    <p:sldId id="333" r:id="rId25"/>
    <p:sldId id="294" r:id="rId26"/>
    <p:sldId id="331" r:id="rId27"/>
    <p:sldId id="336" r:id="rId28"/>
    <p:sldId id="335" r:id="rId29"/>
    <p:sldId id="300" r:id="rId30"/>
    <p:sldId id="332" r:id="rId31"/>
    <p:sldId id="334"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36A"/>
    <a:srgbClr val="F4A639"/>
    <a:srgbClr val="46C2AC"/>
    <a:srgbClr val="E96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9D7538-F0B7-4E4E-A6B4-C89D6CE7F5AB}">
  <a:tblStyle styleId="{DA9D7538-F0B7-4E4E-A6B4-C89D6CE7F5AB}"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87"/>
    <p:restoredTop sz="60377"/>
  </p:normalViewPr>
  <p:slideViewPr>
    <p:cSldViewPr snapToGrid="0" snapToObjects="1">
      <p:cViewPr varScale="1">
        <p:scale>
          <a:sx n="72" d="100"/>
          <a:sy n="72" d="100"/>
        </p:scale>
        <p:origin x="14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asswordsgenerator.net/sha1-hash-generato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Concepts</a:t>
            </a:r>
            <a:r>
              <a:rPr lang="en-US" baseline="0" dirty="0" smtClean="0"/>
              <a:t> vs Practices &amp; Tools</a:t>
            </a:r>
          </a:p>
          <a:p>
            <a:pPr lvl="0">
              <a:spcBef>
                <a:spcPts val="0"/>
              </a:spcBef>
              <a:buNone/>
            </a:pPr>
            <a:endParaRPr lang="en-US" baseline="0" dirty="0" smtClean="0"/>
          </a:p>
          <a:p>
            <a:pPr lvl="0">
              <a:spcBef>
                <a:spcPts val="0"/>
              </a:spcBef>
              <a:buNone/>
            </a:pPr>
            <a:r>
              <a:rPr lang="en-US" baseline="0" dirty="0" smtClean="0"/>
              <a:t>First, we review the fundamentals of </a:t>
            </a:r>
            <a:r>
              <a:rPr lang="en-US" baseline="0" dirty="0" err="1" smtClean="0"/>
              <a:t>Git</a:t>
            </a:r>
            <a:r>
              <a:rPr lang="en-US" baseline="0" dirty="0" smtClean="0"/>
              <a:t> – how it works.</a:t>
            </a:r>
          </a:p>
          <a:p>
            <a:pPr lvl="0">
              <a:spcBef>
                <a:spcPts val="0"/>
              </a:spcBef>
              <a:buNone/>
            </a:pPr>
            <a:endParaRPr lang="en-US" baseline="0" dirty="0" smtClean="0"/>
          </a:p>
          <a:p>
            <a:pPr lvl="0">
              <a:spcBef>
                <a:spcPts val="0"/>
              </a:spcBef>
              <a:buNone/>
            </a:pPr>
            <a:r>
              <a:rPr lang="en-US" baseline="0" dirty="0" smtClean="0"/>
              <a:t>Then, we can talk about how to use 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smtClean="0"/>
              <a:t>Since every commit references the commit that</a:t>
            </a:r>
            <a:r>
              <a:rPr lang="en-US" baseline="0" dirty="0" smtClean="0"/>
              <a:t> came before it, you end up with a chain of commits that</a:t>
            </a:r>
            <a:r>
              <a:rPr lang="en-US" dirty="0" smtClean="0"/>
              <a:t> build on each other</a:t>
            </a:r>
          </a:p>
        </p:txBody>
      </p:sp>
    </p:spTree>
    <p:extLst>
      <p:ext uri="{BB962C8B-B14F-4D97-AF65-F5344CB8AC3E}">
        <p14:creationId xmlns:p14="http://schemas.microsoft.com/office/powerpoint/2010/main" val="190394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1" dirty="0" smtClean="0"/>
              <a:t>Introduce https://</a:t>
            </a:r>
            <a:r>
              <a:rPr lang="en-US" b="1" dirty="0" err="1" smtClean="0"/>
              <a:t>learngitbranching.js.org</a:t>
            </a:r>
            <a:r>
              <a:rPr lang="en-US" b="1" dirty="0" smtClean="0"/>
              <a:t>/?NODEMO</a:t>
            </a:r>
            <a:endParaRPr lang="en-US" dirty="0" smtClean="0"/>
          </a:p>
          <a:p>
            <a:pPr lvl="0">
              <a:spcBef>
                <a:spcPts val="0"/>
              </a:spcBef>
              <a:buNone/>
            </a:pPr>
            <a:endParaRPr lang="en-US" b="1" dirty="0" smtClean="0"/>
          </a:p>
          <a:p>
            <a:pPr lvl="0">
              <a:spcBef>
                <a:spcPts val="0"/>
              </a:spcBef>
              <a:buNone/>
            </a:pPr>
            <a:r>
              <a:rPr lang="en-US" b="1" dirty="0" smtClean="0"/>
              <a:t>&lt;ADD A FEW COMMITS&gt;</a:t>
            </a:r>
          </a:p>
          <a:p>
            <a:pPr lvl="0">
              <a:spcBef>
                <a:spcPts val="0"/>
              </a:spcBef>
              <a:buNone/>
            </a:pPr>
            <a:endParaRPr lang="en-US" b="1" dirty="0" smtClean="0"/>
          </a:p>
          <a:p>
            <a:pPr lvl="0">
              <a:spcBef>
                <a:spcPts val="0"/>
              </a:spcBef>
              <a:buNone/>
            </a:pPr>
            <a:r>
              <a:rPr lang="en-US" b="1" dirty="0" smtClean="0"/>
              <a:t>Now, you probably</a:t>
            </a:r>
            <a:r>
              <a:rPr lang="en-US" b="1" baseline="0" dirty="0" smtClean="0"/>
              <a:t> noticed this label that says “master”. “master” is the name of the current branch.</a:t>
            </a:r>
          </a:p>
          <a:p>
            <a:pPr lvl="0">
              <a:spcBef>
                <a:spcPts val="0"/>
              </a:spcBef>
              <a:buNone/>
            </a:pPr>
            <a:endParaRPr lang="en-US" b="1" baseline="0" dirty="0" smtClean="0"/>
          </a:p>
          <a:p>
            <a:pPr lvl="0">
              <a:spcBef>
                <a:spcPts val="0"/>
              </a:spcBef>
              <a:buNone/>
            </a:pPr>
            <a:r>
              <a:rPr lang="en-US" b="1" baseline="0" dirty="0" smtClean="0"/>
              <a:t>So what the heck is a branch, Kent? I’m glad you asked</a:t>
            </a:r>
            <a:r>
              <a:rPr lang="mr-IN" b="1" baseline="0" dirty="0" smtClean="0"/>
              <a:t>…</a:t>
            </a:r>
            <a:endParaRPr b="1" dirty="0"/>
          </a:p>
        </p:txBody>
      </p:sp>
    </p:spTree>
    <p:extLst>
      <p:ext uri="{BB962C8B-B14F-4D97-AF65-F5344CB8AC3E}">
        <p14:creationId xmlns:p14="http://schemas.microsoft.com/office/powerpoint/2010/main" val="4680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indent="0">
              <a:buNone/>
            </a:pPr>
            <a:r>
              <a:rPr lang="en-US" sz="1100" kern="1200" dirty="0" smtClean="0">
                <a:solidFill>
                  <a:schemeClr val="tx1"/>
                </a:solidFill>
                <a:effectLst/>
                <a:latin typeface="+mn-lt"/>
                <a:ea typeface="+mn-ea"/>
                <a:cs typeface="+mn-cs"/>
              </a:rPr>
              <a:t>Branching.</a:t>
            </a:r>
          </a:p>
          <a:p>
            <a:pPr marL="0" indent="0">
              <a:buNone/>
            </a:pPr>
            <a:endParaRPr lang="en-US" sz="1100" kern="1200" dirty="0" smtClean="0">
              <a:solidFill>
                <a:schemeClr val="tx1"/>
              </a:solidFill>
              <a:effectLst/>
              <a:latin typeface="+mn-lt"/>
              <a:ea typeface="+mn-ea"/>
              <a:cs typeface="+mn-cs"/>
            </a:endParaRPr>
          </a:p>
          <a:p>
            <a:pPr marL="0" indent="0">
              <a:buNone/>
            </a:pPr>
            <a:r>
              <a:rPr lang="en-US" sz="1100" kern="1200" dirty="0" smtClean="0">
                <a:solidFill>
                  <a:schemeClr val="tx1"/>
                </a:solidFill>
                <a:effectLst/>
                <a:latin typeface="+mn-lt"/>
                <a:ea typeface="+mn-ea"/>
                <a:cs typeface="+mn-cs"/>
              </a:rPr>
              <a:t>First,</a:t>
            </a:r>
            <a:r>
              <a:rPr lang="en-US" sz="1100" kern="1200" baseline="0" dirty="0" smtClean="0">
                <a:solidFill>
                  <a:schemeClr val="tx1"/>
                </a:solidFill>
                <a:effectLst/>
                <a:latin typeface="+mn-lt"/>
                <a:ea typeface="+mn-ea"/>
                <a:cs typeface="+mn-cs"/>
              </a:rPr>
              <a:t> let’s talk about what branches are and why you’d want to use them.</a:t>
            </a:r>
            <a:endParaRPr lang="en-US" sz="1100" kern="1200" dirty="0" smtClean="0">
              <a:solidFill>
                <a:schemeClr val="tx1"/>
              </a:solidFill>
              <a:effectLst/>
              <a:latin typeface="+mn-lt"/>
              <a:ea typeface="+mn-ea"/>
              <a:cs typeface="+mn-cs"/>
            </a:endParaRPr>
          </a:p>
          <a:p>
            <a:pPr marL="0" indent="0">
              <a:buNone/>
            </a:pPr>
            <a:endParaRPr lang="en-US" sz="1100" kern="1200" dirty="0" smtClean="0">
              <a:solidFill>
                <a:schemeClr val="tx1"/>
              </a:solidFill>
              <a:effectLst/>
              <a:latin typeface="+mn-lt"/>
              <a:ea typeface="+mn-ea"/>
              <a:cs typeface="+mn-cs"/>
            </a:endParaRPr>
          </a:p>
          <a:p>
            <a:pPr marL="0" indent="0">
              <a:buNone/>
            </a:pPr>
            <a:r>
              <a:rPr lang="en-US" sz="1100" kern="1200" dirty="0" smtClean="0">
                <a:solidFill>
                  <a:schemeClr val="tx1"/>
                </a:solidFill>
                <a:effectLst/>
                <a:latin typeface="+mn-lt"/>
                <a:ea typeface="+mn-ea"/>
                <a:cs typeface="+mn-cs"/>
              </a:rPr>
              <a:t>As software developers, we often work on different contexts in parallel. For example, let’s say while in the middle of developing a new feature, you're told you need to drop everything and work on an emergency bug fix. What do you do with the changes you already</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have for the feature? You don't want to throw them away, but you don't want to check your incomplete code in yet either.</a:t>
            </a:r>
          </a:p>
          <a:p>
            <a:pPr marL="0" indent="0">
              <a:buNone/>
            </a:pPr>
            <a:r>
              <a:rPr lang="en-US" sz="1100" kern="1200" dirty="0" smtClean="0">
                <a:solidFill>
                  <a:schemeClr val="tx1"/>
                </a:solidFill>
                <a:effectLst/>
                <a:latin typeface="+mn-lt"/>
                <a:ea typeface="+mn-ea"/>
                <a:cs typeface="+mn-cs"/>
              </a:rPr>
              <a:t> </a:t>
            </a:r>
          </a:p>
          <a:p>
            <a:pPr marL="0" indent="0">
              <a:buNone/>
            </a:pPr>
            <a:r>
              <a:rPr lang="en-US" sz="1100" kern="1200" dirty="0" smtClean="0">
                <a:solidFill>
                  <a:schemeClr val="tx1"/>
                </a:solidFill>
                <a:effectLst/>
                <a:latin typeface="+mn-lt"/>
                <a:ea typeface="+mn-ea"/>
                <a:cs typeface="+mn-cs"/>
              </a:rPr>
              <a:t>The solution is to have separate "branches" of development. So when you want to add a new feature or bug fix you spawn a new branch to encapsulate those changes. Then when your changes are complete, you merge them into the main code base.</a:t>
            </a:r>
          </a:p>
          <a:p>
            <a:pPr marL="0" indent="0">
              <a:buNone/>
            </a:pPr>
            <a:endParaRPr lang="en-US" sz="1100" kern="1200" dirty="0" smtClean="0">
              <a:solidFill>
                <a:schemeClr val="tx1"/>
              </a:solidFill>
              <a:effectLst/>
              <a:latin typeface="+mn-lt"/>
              <a:ea typeface="+mn-ea"/>
              <a:cs typeface="+mn-cs"/>
            </a:endParaRPr>
          </a:p>
          <a:p>
            <a:pPr marL="0" indent="0">
              <a:buNone/>
            </a:pPr>
            <a:r>
              <a:rPr lang="en-US" sz="1100" kern="1200" dirty="0" smtClean="0">
                <a:solidFill>
                  <a:schemeClr val="tx1"/>
                </a:solidFill>
                <a:effectLst/>
                <a:latin typeface="+mn-lt"/>
                <a:ea typeface="+mn-ea"/>
                <a:cs typeface="+mn-cs"/>
              </a:rPr>
              <a:t>This allows you to work on different sets of changes, or contexts,</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independently,</a:t>
            </a:r>
            <a:r>
              <a:rPr lang="en-US" sz="1100" kern="1200" baseline="0" dirty="0" smtClean="0">
                <a:solidFill>
                  <a:schemeClr val="tx1"/>
                </a:solidFill>
                <a:effectLst/>
                <a:latin typeface="+mn-lt"/>
                <a:ea typeface="+mn-ea"/>
                <a:cs typeface="+mn-cs"/>
              </a:rPr>
              <a:t> and it also </a:t>
            </a:r>
            <a:r>
              <a:rPr lang="en-US" sz="1100" kern="1200" dirty="0" smtClean="0">
                <a:solidFill>
                  <a:schemeClr val="tx1"/>
                </a:solidFill>
                <a:effectLst/>
                <a:latin typeface="+mn-lt"/>
                <a:ea typeface="+mn-ea"/>
                <a:cs typeface="+mn-cs"/>
              </a:rPr>
              <a:t>keeps the main code base clean from unfinished changes.</a:t>
            </a:r>
          </a:p>
          <a:p>
            <a:pPr marL="0" indent="0">
              <a:buNone/>
            </a:pPr>
            <a:endParaRPr lang="en-US"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branching is not unique to Git</a:t>
            </a:r>
            <a:r>
              <a:rPr lang="en-US" baseline="0" dirty="0" smtClean="0"/>
              <a:t> </a:t>
            </a:r>
            <a:r>
              <a:rPr lang="mr-IN" baseline="0" dirty="0" smtClean="0"/>
              <a:t>–</a:t>
            </a:r>
            <a:r>
              <a:rPr lang="en-US" dirty="0" smtClean="0"/>
              <a:t> most other</a:t>
            </a:r>
            <a:r>
              <a:rPr lang="en-US" baseline="0" dirty="0" smtClean="0"/>
              <a:t> VCS have it. Git just does it better. In fact, Git is almost synonymous with branches. </a:t>
            </a:r>
          </a:p>
          <a:p>
            <a:pPr marL="171450" indent="-171450"/>
            <a:endParaRPr lang="en-US" baseline="0" dirty="0" smtClean="0"/>
          </a:p>
          <a:p>
            <a:pPr marL="171450" indent="-171450"/>
            <a:endParaRPr lang="en-US" dirty="0" smtClean="0"/>
          </a:p>
          <a:p>
            <a:pPr marL="0" indent="0">
              <a:buNone/>
            </a:pPr>
            <a:endParaRPr lang="en-US" sz="1100" kern="1200" dirty="0" smtClean="0">
              <a:solidFill>
                <a:schemeClr val="tx1"/>
              </a:solidFill>
              <a:effectLst/>
              <a:latin typeface="+mn-lt"/>
              <a:ea typeface="+mn-ea"/>
              <a:cs typeface="+mn-cs"/>
            </a:endParaRPr>
          </a:p>
          <a:p>
            <a:pPr marL="0" lvl="0" indent="0">
              <a:spcBef>
                <a:spcPts val="0"/>
              </a:spcBef>
              <a:buNone/>
            </a:pPr>
            <a:endParaRPr lang="en-US" dirty="0" smtClean="0"/>
          </a:p>
          <a:p>
            <a:pPr>
              <a:buNone/>
            </a:pPr>
            <a:endParaRPr lang="en-US" dirty="0" smtClean="0"/>
          </a:p>
          <a:p>
            <a:pPr marL="0" lvl="0" indent="0">
              <a:spcBef>
                <a:spcPts val="0"/>
              </a:spcBef>
              <a:buNone/>
            </a:pPr>
            <a:endParaRPr dirty="0"/>
          </a:p>
        </p:txBody>
      </p:sp>
    </p:spTree>
    <p:extLst>
      <p:ext uri="{BB962C8B-B14F-4D97-AF65-F5344CB8AC3E}">
        <p14:creationId xmlns:p14="http://schemas.microsoft.com/office/powerpoint/2010/main" val="153211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baseline="0" dirty="0" smtClean="0"/>
              <a:t>In other VCS, and this is how you might imagine a branch works in Git too, a branch is just a </a:t>
            </a:r>
            <a:r>
              <a:rPr lang="en-US" i="1" baseline="0" dirty="0" smtClean="0"/>
              <a:t>copy</a:t>
            </a:r>
            <a:r>
              <a:rPr lang="en-US" baseline="0" dirty="0" smtClean="0"/>
              <a:t> of the repository. Has anybody here created a branch in a TFS repository with 1000’s of files? It's gnarly.</a:t>
            </a:r>
          </a:p>
          <a:p>
            <a:pPr marL="171450" indent="-171450"/>
            <a:endParaRPr lang="en-US" baseline="0" dirty="0" smtClean="0"/>
          </a:p>
          <a:p>
            <a:pPr marL="171450" indent="-171450"/>
            <a:r>
              <a:rPr lang="en-US" sz="1100" kern="1200" dirty="0" smtClean="0">
                <a:solidFill>
                  <a:schemeClr val="tx1"/>
                </a:solidFill>
                <a:effectLst/>
                <a:latin typeface="+mn-lt"/>
                <a:ea typeface="+mn-ea"/>
                <a:cs typeface="+mn-cs"/>
              </a:rPr>
              <a:t>Git branches are much more lightweight than that. </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100" kern="1200" dirty="0" smtClean="0">
                <a:solidFill>
                  <a:schemeClr val="tx1"/>
                </a:solidFill>
                <a:effectLst/>
                <a:latin typeface="+mn-lt"/>
                <a:ea typeface="+mn-ea"/>
                <a:cs typeface="+mn-cs"/>
              </a:rPr>
              <a:t>Instead of copying </a:t>
            </a:r>
            <a:r>
              <a:rPr lang="en-US" sz="1100" i="1" kern="1200" dirty="0" smtClean="0">
                <a:solidFill>
                  <a:schemeClr val="tx1"/>
                </a:solidFill>
                <a:effectLst/>
                <a:latin typeface="+mn-lt"/>
                <a:ea typeface="+mn-ea"/>
                <a:cs typeface="+mn-cs"/>
              </a:rPr>
              <a:t>all files in</a:t>
            </a:r>
            <a:r>
              <a:rPr lang="en-US" sz="1100" i="1" kern="1200" baseline="0" dirty="0" smtClean="0">
                <a:solidFill>
                  <a:schemeClr val="tx1"/>
                </a:solidFill>
                <a:effectLst/>
                <a:latin typeface="+mn-lt"/>
                <a:ea typeface="+mn-ea"/>
                <a:cs typeface="+mn-cs"/>
              </a:rPr>
              <a:t> the repository</a:t>
            </a:r>
            <a:r>
              <a:rPr lang="en-US" sz="1100" kern="1200" baseline="0" dirty="0" smtClean="0">
                <a:solidFill>
                  <a:schemeClr val="tx1"/>
                </a:solidFill>
                <a:effectLst/>
                <a:latin typeface="+mn-lt"/>
                <a:ea typeface="+mn-ea"/>
                <a:cs typeface="+mn-cs"/>
              </a:rPr>
              <a:t> to</a:t>
            </a:r>
            <a:r>
              <a:rPr lang="en-US" sz="1100" kern="1200" dirty="0" smtClean="0">
                <a:solidFill>
                  <a:schemeClr val="tx1"/>
                </a:solidFill>
                <a:effectLst/>
                <a:latin typeface="+mn-lt"/>
                <a:ea typeface="+mn-ea"/>
                <a:cs typeface="+mn-cs"/>
              </a:rPr>
              <a:t> a new folder, Git stores a branch as a </a:t>
            </a:r>
            <a:r>
              <a:rPr lang="en-US" sz="1100" i="1" kern="1200" dirty="0" smtClean="0">
                <a:solidFill>
                  <a:schemeClr val="tx1"/>
                </a:solidFill>
                <a:effectLst/>
                <a:latin typeface="+mn-lt"/>
                <a:ea typeface="+mn-ea"/>
                <a:cs typeface="+mn-cs"/>
              </a:rPr>
              <a:t>reference</a:t>
            </a:r>
            <a:r>
              <a:rPr lang="en-US" sz="1100" kern="1200" dirty="0" smtClean="0">
                <a:solidFill>
                  <a:schemeClr val="tx1"/>
                </a:solidFill>
                <a:effectLst/>
                <a:latin typeface="+mn-lt"/>
                <a:ea typeface="+mn-ea"/>
                <a:cs typeface="+mn-cs"/>
              </a:rPr>
              <a:t> to a </a:t>
            </a:r>
            <a:r>
              <a:rPr lang="en-US" sz="1100" i="1" kern="1200" dirty="0" smtClean="0">
                <a:solidFill>
                  <a:schemeClr val="tx1"/>
                </a:solidFill>
                <a:effectLst/>
                <a:latin typeface="+mn-lt"/>
                <a:ea typeface="+mn-ea"/>
                <a:cs typeface="+mn-cs"/>
              </a:rPr>
              <a:t>particular commit</a:t>
            </a:r>
            <a:r>
              <a:rPr lang="en-US" sz="1100" kern="120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100" kern="1200" dirty="0" smtClean="0">
                <a:solidFill>
                  <a:schemeClr val="tx1"/>
                </a:solidFill>
                <a:effectLst/>
                <a:latin typeface="+mn-lt"/>
                <a:ea typeface="+mn-ea"/>
                <a:cs typeface="+mn-cs"/>
              </a:rPr>
              <a:t>And since each commit,</a:t>
            </a:r>
            <a:r>
              <a:rPr lang="en-US" sz="1100" kern="1200" baseline="0" dirty="0" smtClean="0">
                <a:solidFill>
                  <a:schemeClr val="tx1"/>
                </a:solidFill>
                <a:effectLst/>
                <a:latin typeface="+mn-lt"/>
                <a:ea typeface="+mn-ea"/>
                <a:cs typeface="+mn-cs"/>
              </a:rPr>
              <a:t> in turn, </a:t>
            </a:r>
            <a:r>
              <a:rPr lang="en-US" sz="1100" kern="1200" dirty="0" smtClean="0">
                <a:solidFill>
                  <a:schemeClr val="tx1"/>
                </a:solidFill>
                <a:effectLst/>
                <a:latin typeface="+mn-lt"/>
                <a:ea typeface="+mn-ea"/>
                <a:cs typeface="+mn-cs"/>
              </a:rPr>
              <a:t>references a parent commit, </a:t>
            </a:r>
            <a:r>
              <a:rPr lang="en-US" sz="1100" b="0" kern="1200" dirty="0" smtClean="0">
                <a:solidFill>
                  <a:schemeClr val="tx1"/>
                </a:solidFill>
                <a:effectLst/>
                <a:latin typeface="+mn-lt"/>
                <a:ea typeface="+mn-ea"/>
                <a:cs typeface="+mn-cs"/>
              </a:rPr>
              <a:t>a branch represents a</a:t>
            </a:r>
            <a:r>
              <a:rPr lang="en-US" sz="1100" b="0" kern="1200" baseline="0" dirty="0" smtClean="0">
                <a:solidFill>
                  <a:schemeClr val="tx1"/>
                </a:solidFill>
                <a:effectLst/>
                <a:latin typeface="+mn-lt"/>
                <a:ea typeface="+mn-ea"/>
                <a:cs typeface="+mn-cs"/>
              </a:rPr>
              <a:t> </a:t>
            </a:r>
            <a:r>
              <a:rPr lang="en-US" sz="1100" b="1" kern="1200" dirty="0" smtClean="0">
                <a:solidFill>
                  <a:schemeClr val="tx1"/>
                </a:solidFill>
                <a:effectLst/>
                <a:latin typeface="+mn-lt"/>
                <a:ea typeface="+mn-ea"/>
                <a:cs typeface="+mn-cs"/>
              </a:rPr>
              <a:t>series of connected commits.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b="1"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85840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mn-lt"/>
                <a:ea typeface="+mn-ea"/>
                <a:cs typeface="+mn-cs"/>
              </a:rPr>
              <a:t>It's important to understand that branches are just pointers to commits.</a:t>
            </a:r>
            <a:endParaRPr lang="en-US" sz="11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Branches are</a:t>
            </a:r>
            <a:r>
              <a:rPr lang="en-US" sz="1100" b="0" i="0" kern="1200" baseline="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not containers</a:t>
            </a:r>
            <a:r>
              <a:rPr lang="mr-IN" sz="1100" b="0" i="0" kern="1200" dirty="0" smtClean="0">
                <a:solidFill>
                  <a:schemeClr val="tx1"/>
                </a:solidFill>
                <a:effectLst/>
                <a:latin typeface="+mn-lt"/>
                <a:ea typeface="+mn-ea"/>
                <a:cs typeface="+mn-cs"/>
              </a:rPr>
              <a:t>…</a:t>
            </a:r>
            <a:r>
              <a:rPr lang="en-US" sz="1100" b="1" i="0" kern="1200" dirty="0" smtClean="0">
                <a:solidFill>
                  <a:schemeClr val="tx1"/>
                </a:solidFill>
                <a:effectLst/>
                <a:latin typeface="+mn-lt"/>
                <a:ea typeface="+mn-ea"/>
                <a:cs typeface="+mn-cs"/>
              </a:rPr>
              <a:t>they’re </a:t>
            </a:r>
            <a:r>
              <a:rPr lang="en-US" sz="1100" b="1" i="0" kern="1200" baseline="0" dirty="0" smtClean="0">
                <a:solidFill>
                  <a:schemeClr val="tx1"/>
                </a:solidFill>
                <a:effectLst/>
                <a:latin typeface="+mn-lt"/>
                <a:ea typeface="+mn-ea"/>
                <a:cs typeface="+mn-cs"/>
              </a:rPr>
              <a:t>simply named pointers to particular commits</a:t>
            </a:r>
            <a:r>
              <a:rPr lang="en-US" sz="11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It’s just a human-friendly alias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because we humans tend not to like to name things as 40 character hashes. We just want to call it ‘master’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or ‘</a:t>
            </a:r>
            <a:r>
              <a:rPr lang="en-US" sz="1100" b="0" i="0" kern="1200" baseline="0" dirty="0" err="1" smtClean="0">
                <a:solidFill>
                  <a:schemeClr val="tx1"/>
                </a:solidFill>
                <a:effectLst/>
                <a:latin typeface="+mn-lt"/>
                <a:ea typeface="+mn-ea"/>
                <a:cs typeface="+mn-cs"/>
              </a:rPr>
              <a:t>NewLoginFeature</a:t>
            </a:r>
            <a:r>
              <a:rPr lang="en-US" sz="1100" b="0" i="0" kern="1200" baseline="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745202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0" dirty="0" smtClean="0"/>
              <a:t>So if we</a:t>
            </a:r>
            <a:r>
              <a:rPr lang="en-US" b="0" baseline="0" dirty="0" smtClean="0"/>
              <a:t> go back to our demo we can see what that looks like.</a:t>
            </a:r>
            <a:endParaRPr lang="en-US" b="0" dirty="0" smtClean="0"/>
          </a:p>
          <a:p>
            <a:pPr lvl="0">
              <a:spcBef>
                <a:spcPts val="0"/>
              </a:spcBef>
              <a:buNone/>
            </a:pPr>
            <a:endParaRPr lang="en-US" b="0" dirty="0" smtClean="0"/>
          </a:p>
          <a:p>
            <a:pPr lvl="0">
              <a:spcBef>
                <a:spcPts val="0"/>
              </a:spcBef>
              <a:buNone/>
            </a:pPr>
            <a:endParaRPr lang="en-US" b="0" dirty="0" smtClean="0"/>
          </a:p>
          <a:p>
            <a:pPr marL="171450" lvl="0" indent="-171450">
              <a:spcBef>
                <a:spcPts val="0"/>
              </a:spcBef>
            </a:pPr>
            <a:r>
              <a:rPr lang="en-US" b="0" dirty="0" smtClean="0"/>
              <a:t>First, point</a:t>
            </a:r>
            <a:r>
              <a:rPr lang="en-US" b="0" baseline="0" dirty="0" smtClean="0"/>
              <a:t> out that </a:t>
            </a:r>
            <a:r>
              <a:rPr lang="en-US" b="1" dirty="0" smtClean="0"/>
              <a:t>master is the</a:t>
            </a:r>
            <a:r>
              <a:rPr lang="en-US" b="1" baseline="0" dirty="0" smtClean="0"/>
              <a:t> default branch</a:t>
            </a:r>
            <a:endParaRPr lang="en-US" b="1" dirty="0" smtClean="0"/>
          </a:p>
          <a:p>
            <a:pPr marL="171450" lvl="0" indent="-171450">
              <a:spcBef>
                <a:spcPts val="0"/>
              </a:spcBef>
            </a:pPr>
            <a:endParaRPr lang="en-US" b="0" dirty="0" smtClean="0"/>
          </a:p>
          <a:p>
            <a:pPr marL="171450" lvl="0" indent="-171450">
              <a:spcBef>
                <a:spcPts val="0"/>
              </a:spcBef>
            </a:pPr>
            <a:r>
              <a:rPr lang="en-US" b="0" dirty="0" smtClean="0"/>
              <a:t>&lt;Create new commit&gt;</a:t>
            </a:r>
            <a:r>
              <a:rPr lang="en-US" b="0" baseline="0" dirty="0" smtClean="0"/>
              <a:t> b</a:t>
            </a:r>
            <a:r>
              <a:rPr lang="en-US" b="0" dirty="0" smtClean="0"/>
              <a:t>ranch alias is a </a:t>
            </a:r>
            <a:r>
              <a:rPr lang="en-US" b="1" i="1" dirty="0" smtClean="0"/>
              <a:t>moveable</a:t>
            </a:r>
            <a:r>
              <a:rPr lang="en-US" b="0" i="0" dirty="0" smtClean="0"/>
              <a:t> </a:t>
            </a:r>
            <a:r>
              <a:rPr lang="en-US" b="1" i="0" dirty="0" smtClean="0"/>
              <a:t>pointer</a:t>
            </a:r>
            <a:endParaRPr lang="en-US" b="1" i="1" dirty="0" smtClean="0"/>
          </a:p>
          <a:p>
            <a:pPr marL="171450" lvl="0" indent="-171450">
              <a:spcBef>
                <a:spcPts val="0"/>
              </a:spcBef>
            </a:pPr>
            <a:endParaRPr lang="en-US" b="1" i="1" dirty="0" smtClean="0"/>
          </a:p>
          <a:p>
            <a:pPr marL="171450" lvl="0" indent="-171450">
              <a:spcBef>
                <a:spcPts val="0"/>
              </a:spcBef>
            </a:pPr>
            <a:r>
              <a:rPr lang="en-US" b="0" i="0" dirty="0" smtClean="0"/>
              <a:t>When you create</a:t>
            </a:r>
            <a:r>
              <a:rPr lang="en-US" b="0" i="0" baseline="0" dirty="0" smtClean="0"/>
              <a:t> a new branch, all you’re doing is creating another alias to the current commit</a:t>
            </a:r>
          </a:p>
          <a:p>
            <a:pPr marL="171450" lvl="0" indent="-171450">
              <a:spcBef>
                <a:spcPts val="0"/>
              </a:spcBef>
            </a:pPr>
            <a:endParaRPr lang="en-US" b="0" i="0" baseline="0" dirty="0" smtClean="0"/>
          </a:p>
          <a:p>
            <a:pPr marL="171450" lvl="0" indent="-171450">
              <a:spcBef>
                <a:spcPts val="0"/>
              </a:spcBef>
            </a:pPr>
            <a:r>
              <a:rPr lang="en-US" b="1" i="0" baseline="0" dirty="0" smtClean="0"/>
              <a:t>Notice the asterisk </a:t>
            </a:r>
            <a:r>
              <a:rPr lang="mr-IN" b="1" i="0" baseline="0" dirty="0" smtClean="0"/>
              <a:t>–</a:t>
            </a:r>
            <a:r>
              <a:rPr lang="en-US" b="1" i="0" baseline="0" dirty="0" smtClean="0"/>
              <a:t> this indicates which branch is currently checked out. This tool uses an asterisk, but usually that’s denoted by the word HEAD</a:t>
            </a:r>
          </a:p>
          <a:p>
            <a:pPr marL="171450" indent="-171450" rtl="0" fontAlgn="ctr"/>
            <a:endParaRPr lang="en-US" sz="1100" b="0" i="0" kern="1200" baseline="0" dirty="0" smtClean="0">
              <a:solidFill>
                <a:schemeClr val="tx1"/>
              </a:solidFill>
              <a:effectLst/>
              <a:latin typeface="+mn-lt"/>
              <a:ea typeface="+mn-ea"/>
              <a:cs typeface="+mn-cs"/>
            </a:endParaRPr>
          </a:p>
          <a:p>
            <a:pPr marL="171450" indent="-171450" rtl="0" fontAlgn="ctr"/>
            <a:r>
              <a:rPr lang="en-US" sz="1100" b="1" i="0" kern="1200" baseline="0" dirty="0" smtClean="0">
                <a:solidFill>
                  <a:schemeClr val="tx1"/>
                </a:solidFill>
                <a:effectLst/>
                <a:latin typeface="+mn-lt"/>
                <a:ea typeface="+mn-ea"/>
                <a:cs typeface="+mn-cs"/>
              </a:rPr>
              <a:t>If we create a new commit, the ’master’ pointer is advanced</a:t>
            </a:r>
            <a:r>
              <a:rPr lang="en-US" sz="1100" b="0" i="0" kern="1200" baseline="0" dirty="0" smtClean="0">
                <a:solidFill>
                  <a:schemeClr val="tx1"/>
                </a:solidFill>
                <a:effectLst/>
                <a:latin typeface="+mn-lt"/>
                <a:ea typeface="+mn-ea"/>
                <a:cs typeface="+mn-cs"/>
              </a:rPr>
              <a:t>, but the ‘feature’ pointer remains pointed at C3.</a:t>
            </a:r>
          </a:p>
          <a:p>
            <a:pPr marL="171450" indent="-171450" rtl="0" fontAlgn="ctr"/>
            <a:endParaRPr lang="en-US" sz="1100" b="0" i="0" kern="1200" baseline="0" dirty="0" smtClean="0">
              <a:solidFill>
                <a:schemeClr val="tx1"/>
              </a:solidFill>
              <a:effectLst/>
              <a:latin typeface="+mn-lt"/>
              <a:ea typeface="+mn-ea"/>
              <a:cs typeface="+mn-cs"/>
            </a:endParaRPr>
          </a:p>
          <a:p>
            <a:pPr marL="171450" indent="-171450" rtl="0" fontAlgn="ctr"/>
            <a:r>
              <a:rPr lang="en-US" sz="1100" b="0" i="0" kern="1200" baseline="0" dirty="0" smtClean="0">
                <a:solidFill>
                  <a:schemeClr val="tx1"/>
                </a:solidFill>
                <a:effectLst/>
                <a:latin typeface="+mn-lt"/>
                <a:ea typeface="+mn-ea"/>
                <a:cs typeface="+mn-cs"/>
              </a:rPr>
              <a:t>Checkout feature. Create new commit. </a:t>
            </a:r>
            <a:r>
              <a:rPr lang="en-US" sz="1100" b="1" i="0" kern="1200" baseline="0" dirty="0" smtClean="0">
                <a:solidFill>
                  <a:schemeClr val="tx1"/>
                </a:solidFill>
                <a:effectLst/>
                <a:latin typeface="+mn-lt"/>
                <a:ea typeface="+mn-ea"/>
                <a:cs typeface="+mn-cs"/>
              </a:rPr>
              <a:t>Show that branches have diverged</a:t>
            </a:r>
            <a:r>
              <a:rPr lang="en-US" sz="1100" b="0" i="0" kern="1200" baseline="0" dirty="0" smtClean="0">
                <a:solidFill>
                  <a:schemeClr val="tx1"/>
                </a:solidFill>
                <a:effectLst/>
                <a:latin typeface="+mn-lt"/>
                <a:ea typeface="+mn-ea"/>
                <a:cs typeface="+mn-cs"/>
              </a:rPr>
              <a:t>.</a:t>
            </a:r>
          </a:p>
          <a:p>
            <a:pPr marL="171450" indent="-171450" rtl="0" fontAlgn="ctr"/>
            <a:endParaRPr lang="en-US" sz="1100" b="0" i="0" kern="1200" baseline="0" dirty="0" smtClean="0">
              <a:solidFill>
                <a:schemeClr val="tx1"/>
              </a:solidFill>
              <a:effectLst/>
              <a:latin typeface="+mn-lt"/>
              <a:ea typeface="+mn-ea"/>
              <a:cs typeface="+mn-cs"/>
            </a:endParaRPr>
          </a:p>
          <a:p>
            <a:pPr marL="171450" indent="-171450" rtl="0" fontAlgn="ctr"/>
            <a:r>
              <a:rPr lang="en-US" sz="1100" b="0" i="0" kern="1200" baseline="0" dirty="0" smtClean="0">
                <a:solidFill>
                  <a:schemeClr val="tx1"/>
                </a:solidFill>
                <a:effectLst/>
                <a:latin typeface="+mn-lt"/>
                <a:ea typeface="+mn-ea"/>
                <a:cs typeface="+mn-cs"/>
              </a:rPr>
              <a:t>You can delete a branch, but all you’re actually doing is deleting the named pointer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a:t>
            </a:r>
            <a:r>
              <a:rPr lang="en-US" sz="1100" b="1" i="0" kern="1200" baseline="0" dirty="0" smtClean="0">
                <a:solidFill>
                  <a:schemeClr val="tx1"/>
                </a:solidFill>
                <a:effectLst/>
                <a:latin typeface="+mn-lt"/>
                <a:ea typeface="+mn-ea"/>
                <a:cs typeface="+mn-cs"/>
              </a:rPr>
              <a:t>the commits are still there in the repository.</a:t>
            </a:r>
          </a:p>
          <a:p>
            <a:pPr marL="628650" lvl="1" indent="-171450" rtl="0" fontAlgn="ctr"/>
            <a:r>
              <a:rPr lang="en-US" b="0" i="0" kern="1200" baseline="0" dirty="0" smtClean="0">
                <a:solidFill>
                  <a:schemeClr val="tx1"/>
                </a:solidFill>
                <a:effectLst/>
                <a:latin typeface="+mn-lt"/>
                <a:ea typeface="+mn-ea"/>
                <a:cs typeface="+mn-cs"/>
              </a:rPr>
              <a:t>This raises an interesting scenario. The reason these commits are grayed out is because there are currently no references to them. They are, for all intents and purposes, orphaned. Git will keep these commits in the repository for at least 30 days, after which it may delete them as part of it’s “garbage collection”.</a:t>
            </a:r>
          </a:p>
          <a:p>
            <a:pPr marL="628650" lvl="1" indent="-171450" rtl="0" fontAlgn="ctr"/>
            <a:r>
              <a:rPr lang="en-US" b="0" i="0" kern="1200" baseline="0" dirty="0" smtClean="0">
                <a:solidFill>
                  <a:schemeClr val="tx1"/>
                </a:solidFill>
                <a:effectLst/>
                <a:latin typeface="+mn-lt"/>
                <a:ea typeface="+mn-ea"/>
                <a:cs typeface="+mn-cs"/>
              </a:rPr>
              <a:t>So this is good news because it means that even if you end up “deleting” or “orphaning” some commits, they are still there for at least a month. You can get them back. In general, it’s very hard to lose information in Git.</a:t>
            </a:r>
            <a:endParaRPr lang="en-US" b="0" i="0" baseline="0" dirty="0" smtClean="0"/>
          </a:p>
          <a:p>
            <a:pPr marL="171450" lvl="0" indent="-171450">
              <a:spcBef>
                <a:spcPts val="0"/>
              </a:spcBef>
            </a:pPr>
            <a:endParaRPr lang="en-US" b="0" i="0" baseline="0" dirty="0" smtClean="0"/>
          </a:p>
          <a:p>
            <a:pPr marL="171450" lvl="0" indent="-171450">
              <a:spcBef>
                <a:spcPts val="0"/>
              </a:spcBef>
            </a:pPr>
            <a:endParaRPr lang="en-US" b="0" i="0" baseline="0" dirty="0" smtClean="0"/>
          </a:p>
          <a:p>
            <a:pPr marL="171450" lvl="0" indent="-171450">
              <a:spcBef>
                <a:spcPts val="0"/>
              </a:spcBef>
            </a:pPr>
            <a:endParaRPr lang="en-US" b="0" i="0" baseline="0" dirty="0" smtClean="0"/>
          </a:p>
          <a:p>
            <a:pPr marL="171450" lvl="0" indent="-171450">
              <a:spcBef>
                <a:spcPts val="0"/>
              </a:spcBef>
            </a:pPr>
            <a:endParaRPr b="0" i="0" dirty="0"/>
          </a:p>
        </p:txBody>
      </p:sp>
    </p:spTree>
    <p:extLst>
      <p:ext uri="{BB962C8B-B14F-4D97-AF65-F5344CB8AC3E}">
        <p14:creationId xmlns:p14="http://schemas.microsoft.com/office/powerpoint/2010/main" val="176264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dirty="0" smtClean="0"/>
              <a:t>Now, there are LOTS</a:t>
            </a:r>
            <a:r>
              <a:rPr lang="en-US" baseline="0" dirty="0" smtClean="0"/>
              <a:t> of ways to use branches and some teams have very sophisticated branching strategies </a:t>
            </a:r>
            <a:r>
              <a:rPr lang="mr-IN" baseline="0" dirty="0" smtClean="0"/>
              <a:t>–</a:t>
            </a:r>
            <a:r>
              <a:rPr lang="en-US" baseline="0" dirty="0" smtClean="0"/>
              <a:t> that is: rules and guidelines on when and how to branch.</a:t>
            </a:r>
          </a:p>
          <a:p>
            <a:pPr marL="171450" indent="-171450"/>
            <a:endParaRPr lang="en-US" baseline="0" dirty="0" smtClean="0"/>
          </a:p>
          <a:p>
            <a:pPr marL="171450" indent="-171450"/>
            <a:r>
              <a:rPr lang="en-US" baseline="0" dirty="0" smtClean="0"/>
              <a:t>This is a popular (albeit very complex) one called </a:t>
            </a:r>
            <a:r>
              <a:rPr lang="en-US" baseline="0" dirty="0" err="1" smtClean="0"/>
              <a:t>GitFlow</a:t>
            </a:r>
            <a:r>
              <a:rPr lang="en-US" baseline="0" dirty="0" smtClean="0"/>
              <a:t>.</a:t>
            </a:r>
          </a:p>
          <a:p>
            <a:pPr marL="171450" indent="-171450"/>
            <a:endParaRPr lang="en-US" baseline="0" dirty="0" smtClean="0"/>
          </a:p>
          <a:p>
            <a:pPr marL="171450" indent="-171450"/>
            <a:r>
              <a:rPr lang="en-US" baseline="0" dirty="0" smtClean="0"/>
              <a:t>I’m not going to get into the different branching strategies, but just know that there’s a ton of guidance out there on how and when to branch. </a:t>
            </a:r>
            <a:r>
              <a:rPr lang="en-US" b="1" baseline="0" dirty="0" smtClean="0"/>
              <a:t>But be forewarned: It’s a very opinionated subject!</a:t>
            </a:r>
            <a:endParaRPr lang="en-US" b="1" dirty="0"/>
          </a:p>
        </p:txBody>
      </p:sp>
    </p:spTree>
    <p:extLst>
      <p:ext uri="{BB962C8B-B14F-4D97-AF65-F5344CB8AC3E}">
        <p14:creationId xmlns:p14="http://schemas.microsoft.com/office/powerpoint/2010/main" val="5541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baseline="0" dirty="0" smtClean="0"/>
              <a:t>Separating your work into branches is good practice, but </a:t>
            </a:r>
            <a:r>
              <a:rPr lang="en-US" sz="1100" b="0" i="0" kern="1200" dirty="0" smtClean="0">
                <a:solidFill>
                  <a:schemeClr val="tx1"/>
                </a:solidFill>
                <a:effectLst/>
                <a:latin typeface="+mn-lt"/>
                <a:ea typeface="+mn-ea"/>
                <a:cs typeface="+mn-cs"/>
              </a:rPr>
              <a:t>at some point your changes will need to be integrated</a:t>
            </a:r>
            <a:r>
              <a:rPr lang="en-US" sz="1100" b="0" i="0" kern="1200" baseline="0" dirty="0" smtClean="0">
                <a:solidFill>
                  <a:schemeClr val="tx1"/>
                </a:solidFill>
                <a:effectLst/>
                <a:latin typeface="+mn-lt"/>
                <a:ea typeface="+mn-ea"/>
                <a:cs typeface="+mn-cs"/>
              </a:rPr>
              <a:t> with the rest of the project</a:t>
            </a:r>
            <a:endParaRPr lang="en-US" sz="1100" b="0" i="0" kern="1200" dirty="0" smtClean="0">
              <a:solidFill>
                <a:schemeClr val="tx1"/>
              </a:solidFill>
              <a:effectLst/>
              <a:latin typeface="+mn-lt"/>
              <a:ea typeface="+mn-ea"/>
              <a:cs typeface="+mn-cs"/>
            </a:endParaRPr>
          </a:p>
          <a:p>
            <a:pPr marL="0" lvl="0" indent="0">
              <a:spcBef>
                <a:spcPts val="0"/>
              </a:spcBef>
              <a:buNone/>
            </a:pP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smtClean="0">
                <a:solidFill>
                  <a:schemeClr val="tx1"/>
                </a:solidFill>
                <a:effectLst/>
                <a:latin typeface="+mn-lt"/>
                <a:ea typeface="+mn-ea"/>
                <a:cs typeface="+mn-cs"/>
              </a:rPr>
              <a:t>This is where the "</a:t>
            </a:r>
            <a:r>
              <a:rPr lang="en-US" sz="1100" b="0" i="0" kern="1200" dirty="0" err="1" smtClean="0">
                <a:solidFill>
                  <a:schemeClr val="tx1"/>
                </a:solidFill>
                <a:effectLst/>
                <a:latin typeface="+mn-lt"/>
                <a:ea typeface="+mn-ea"/>
                <a:cs typeface="+mn-cs"/>
              </a:rPr>
              <a:t>git</a:t>
            </a:r>
            <a:r>
              <a:rPr lang="en-US" sz="1100" b="0" i="0" kern="1200" dirty="0" smtClean="0">
                <a:solidFill>
                  <a:schemeClr val="tx1"/>
                </a:solidFill>
                <a:effectLst/>
                <a:latin typeface="+mn-lt"/>
                <a:ea typeface="+mn-ea"/>
                <a:cs typeface="+mn-cs"/>
              </a:rPr>
              <a:t> merge" command comes in.</a:t>
            </a:r>
          </a:p>
          <a:p>
            <a:pPr marL="0" lvl="0" indent="0">
              <a:spcBef>
                <a:spcPts val="0"/>
              </a:spcBef>
              <a:buNone/>
            </a:pP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smtClean="0">
                <a:solidFill>
                  <a:schemeClr val="tx1"/>
                </a:solidFill>
                <a:effectLst/>
                <a:latin typeface="+mn-lt"/>
                <a:ea typeface="+mn-ea"/>
                <a:cs typeface="+mn-cs"/>
              </a:rPr>
              <a:t>&lt;NEXT SLIDE&gt;</a:t>
            </a:r>
          </a:p>
          <a:p>
            <a:pPr marL="0" lvl="0" indent="0">
              <a:spcBef>
                <a:spcPts val="0"/>
              </a:spcBef>
              <a:buNone/>
            </a:pPr>
            <a:endParaRPr lang="en-US" sz="11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smtClean="0"/>
              <a:t>In Git, there are two types of merges: fast-forward and 3-way</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smtClean="0"/>
              <a:t>It’s really simpler than it sounds </a:t>
            </a:r>
            <a:r>
              <a:rPr lang="mr-IN" baseline="0" dirty="0" smtClean="0"/>
              <a:t>–</a:t>
            </a:r>
            <a:r>
              <a:rPr lang="en-US" baseline="0" dirty="0" smtClean="0"/>
              <a:t> the difference is just whether or not the branches have diverged.</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smtClean="0"/>
              <a:t>Let’s take a look</a:t>
            </a:r>
            <a:endParaRPr lang="en-US" dirty="0" smtClean="0"/>
          </a:p>
          <a:p>
            <a:pPr marL="0" lvl="0" indent="0">
              <a:spcBef>
                <a:spcPts val="0"/>
              </a:spcBef>
              <a:buNone/>
            </a:pP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67048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28600" lvl="0" indent="-228600">
              <a:spcBef>
                <a:spcPts val="0"/>
              </a:spcBef>
              <a:buFont typeface="+mj-lt"/>
              <a:buAutoNum type="arabicPeriod"/>
            </a:pPr>
            <a:r>
              <a:rPr lang="en-US" b="0" i="0" dirty="0" smtClean="0"/>
              <a:t>First, fast-forward - </a:t>
            </a:r>
            <a:r>
              <a:rPr lang="en-US" b="0" i="0" baseline="0" dirty="0" smtClean="0"/>
              <a:t>just move the branch pointer forward</a:t>
            </a:r>
            <a:endParaRPr lang="en-US" b="0" i="0" dirty="0" smtClean="0"/>
          </a:p>
          <a:p>
            <a:pPr marL="228600" lvl="0" indent="-228600">
              <a:spcBef>
                <a:spcPts val="0"/>
              </a:spcBef>
              <a:buFont typeface="+mj-lt"/>
              <a:buAutoNum type="arabicPeriod"/>
            </a:pPr>
            <a:endParaRPr lang="en-US" b="0" i="0" dirty="0" smtClean="0"/>
          </a:p>
          <a:p>
            <a:pPr marL="228600" lvl="0" indent="-228600">
              <a:spcBef>
                <a:spcPts val="0"/>
              </a:spcBef>
              <a:buFont typeface="+mj-lt"/>
              <a:buAutoNum type="arabicPeriod"/>
            </a:pPr>
            <a:r>
              <a:rPr lang="en-US" b="0" i="0" dirty="0" smtClean="0"/>
              <a:t>Then, 3-way merge</a:t>
            </a:r>
          </a:p>
          <a:p>
            <a:pPr marL="685800" lvl="1" indent="-228600">
              <a:spcBef>
                <a:spcPts val="0"/>
              </a:spcBef>
              <a:buFont typeface="+mj-lt"/>
              <a:buAutoNum type="arabicPeriod"/>
            </a:pPr>
            <a:r>
              <a:rPr lang="en-US" b="0" i="0" dirty="0" smtClean="0"/>
              <a:t>Create a</a:t>
            </a:r>
            <a:r>
              <a:rPr lang="en-US" b="0" i="0" baseline="0" dirty="0" smtClean="0"/>
              <a:t> new ’feature’ branch, check it out and add a few commits</a:t>
            </a:r>
          </a:p>
          <a:p>
            <a:pPr marL="685800" lvl="1" indent="-228600">
              <a:spcBef>
                <a:spcPts val="0"/>
              </a:spcBef>
              <a:buFont typeface="+mj-lt"/>
              <a:buAutoNum type="arabicPeriod"/>
            </a:pPr>
            <a:r>
              <a:rPr lang="en-US" b="0" i="0" baseline="0" dirty="0" smtClean="0"/>
              <a:t>“Meanwhile”, either you or another person on your team has added a couple commits to the master branch. So now our branches have diverged. Master has commits that feature does not, and vice versa.</a:t>
            </a:r>
            <a:endParaRPr lang="en-US" b="0" i="0" dirty="0" smtClean="0"/>
          </a:p>
          <a:p>
            <a:pPr marL="685800" lvl="1" indent="-228600">
              <a:spcBef>
                <a:spcPts val="0"/>
              </a:spcBef>
              <a:buFont typeface="+mj-lt"/>
              <a:buAutoNum type="arabicPeriod"/>
            </a:pPr>
            <a:r>
              <a:rPr lang="en-US" b="0" i="0" dirty="0" smtClean="0"/>
              <a:t>So when</a:t>
            </a:r>
            <a:r>
              <a:rPr lang="en-US" b="0" i="0" baseline="0" dirty="0" smtClean="0"/>
              <a:t> we go to merge the feature branch into master --- it will </a:t>
            </a:r>
            <a:r>
              <a:rPr lang="en-US" b="1" i="0" baseline="0" dirty="0" smtClean="0"/>
              <a:t>create a new commit </a:t>
            </a:r>
            <a:r>
              <a:rPr lang="en-US" b="0" i="0" baseline="0" dirty="0" smtClean="0"/>
              <a:t>that has </a:t>
            </a:r>
            <a:r>
              <a:rPr lang="en-US" b="1" i="0" baseline="0" dirty="0" smtClean="0"/>
              <a:t>two parents:</a:t>
            </a:r>
            <a:r>
              <a:rPr lang="en-US" b="0" i="0" baseline="0" dirty="0" smtClean="0"/>
              <a:t> one to the tip of the master branch and one to the tip of the feature branch</a:t>
            </a:r>
            <a:endParaRPr lang="en-US" b="0" i="0" dirty="0" smtClean="0"/>
          </a:p>
          <a:p>
            <a:pPr marL="685800" lvl="1" indent="-228600">
              <a:spcBef>
                <a:spcPts val="0"/>
              </a:spcBef>
              <a:buFont typeface="+mj-lt"/>
              <a:buAutoNum type="arabicPeriod"/>
            </a:pPr>
            <a:r>
              <a:rPr lang="en-US" b="0" i="0" dirty="0" smtClean="0"/>
              <a:t>This is called a </a:t>
            </a:r>
            <a:r>
              <a:rPr lang="en-US" b="1" i="0" dirty="0" smtClean="0"/>
              <a:t>“merge commit”</a:t>
            </a:r>
          </a:p>
          <a:p>
            <a:pPr marL="228600" lvl="0" indent="-228600">
              <a:spcBef>
                <a:spcPts val="0"/>
              </a:spcBef>
              <a:buFont typeface="+mj-lt"/>
              <a:buAutoNum type="arabicPeriod"/>
            </a:pPr>
            <a:endParaRPr lang="en-US" b="0" i="0" dirty="0" smtClean="0"/>
          </a:p>
        </p:txBody>
      </p:sp>
    </p:spTree>
    <p:extLst>
      <p:ext uri="{BB962C8B-B14F-4D97-AF65-F5344CB8AC3E}">
        <p14:creationId xmlns:p14="http://schemas.microsoft.com/office/powerpoint/2010/main" val="239045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smtClean="0"/>
              <a:t>Merge</a:t>
            </a:r>
            <a:r>
              <a:rPr lang="en-US" baseline="0" dirty="0" smtClean="0"/>
              <a:t> commits are very common. Most tools will create them for you automatically.</a:t>
            </a:r>
          </a:p>
          <a:p>
            <a:pPr>
              <a:buNone/>
            </a:pPr>
            <a:endParaRPr lang="en-US" baseline="0" dirty="0" smtClean="0"/>
          </a:p>
          <a:p>
            <a:pPr>
              <a:buNone/>
            </a:pPr>
            <a:r>
              <a:rPr lang="en-US" baseline="0" dirty="0" smtClean="0"/>
              <a:t>Which can be very confusing because when you look at the history, you see these mysterious commits that you didn’t create.</a:t>
            </a:r>
          </a:p>
          <a:p>
            <a:pPr>
              <a:buNone/>
            </a:pPr>
            <a:endParaRPr lang="en-US" baseline="0" dirty="0" smtClean="0"/>
          </a:p>
          <a:p>
            <a:pPr>
              <a:buNone/>
            </a:pPr>
            <a:r>
              <a:rPr lang="en-US" baseline="0" dirty="0" smtClean="0"/>
              <a:t>So now you know what they are. it's just a commit that binds two branches together.</a:t>
            </a:r>
          </a:p>
        </p:txBody>
      </p:sp>
    </p:spTree>
    <p:extLst>
      <p:ext uri="{BB962C8B-B14F-4D97-AF65-F5344CB8AC3E}">
        <p14:creationId xmlns:p14="http://schemas.microsoft.com/office/powerpoint/2010/main" val="69604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9065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smtClean="0"/>
              <a:t>Which brings us to</a:t>
            </a:r>
            <a:r>
              <a:rPr lang="mr-IN" dirty="0" smtClean="0"/>
              <a:t>…</a:t>
            </a:r>
            <a:r>
              <a:rPr lang="en-US" dirty="0" smtClean="0"/>
              <a:t>.“Merge</a:t>
            </a:r>
            <a:r>
              <a:rPr lang="en-US" baseline="0" dirty="0" smtClean="0"/>
              <a:t> conflicts” </a:t>
            </a:r>
            <a:r>
              <a:rPr lang="mr-IN" baseline="0" dirty="0" smtClean="0"/>
              <a:t>–</a:t>
            </a:r>
            <a:r>
              <a:rPr lang="en-US" baseline="0" dirty="0" smtClean="0"/>
              <a:t> that phrase alone is enough to make many developers cringe.</a:t>
            </a:r>
            <a:endParaRPr lang="en-US" dirty="0" smtClean="0"/>
          </a:p>
          <a:p>
            <a:pPr>
              <a:buNone/>
            </a:pPr>
            <a:endParaRPr lang="en-US" dirty="0" smtClean="0"/>
          </a:p>
          <a:p>
            <a:pPr>
              <a:buNone/>
            </a:pPr>
            <a:r>
              <a:rPr lang="en-US" dirty="0" smtClean="0"/>
              <a:t>Now, in</a:t>
            </a:r>
            <a:r>
              <a:rPr lang="en-US" baseline="0" dirty="0" smtClean="0"/>
              <a:t> the examples I’ve given there were no merge conflicts. In other words, the assumption was that the same files weren’t changed in the branches that were being merged.</a:t>
            </a:r>
          </a:p>
          <a:p>
            <a:pPr>
              <a:buNone/>
            </a:pPr>
            <a:endParaRPr lang="en-US" baseline="0" dirty="0" smtClean="0"/>
          </a:p>
          <a:p>
            <a:pPr>
              <a:buNone/>
            </a:pPr>
            <a:r>
              <a:rPr lang="en-US" baseline="0" dirty="0" smtClean="0"/>
              <a:t>But what happens when you’ve changed the same file in both branches? Then you get the dreaded merge conflict.</a:t>
            </a:r>
          </a:p>
          <a:p>
            <a:pPr>
              <a:buNone/>
            </a:pPr>
            <a:endParaRPr lang="en-US" baseline="0" dirty="0" smtClean="0"/>
          </a:p>
          <a:p>
            <a:pPr>
              <a:buNone/>
            </a:pPr>
            <a:r>
              <a:rPr lang="en-US" baseline="0" dirty="0" smtClean="0"/>
              <a:t>Now, sometimes the tool you’re using can </a:t>
            </a:r>
            <a:r>
              <a:rPr lang="en-US" b="1" baseline="0" dirty="0" smtClean="0"/>
              <a:t>resolve these conflicts for you automatically</a:t>
            </a:r>
            <a:r>
              <a:rPr lang="en-US" baseline="0" dirty="0" smtClean="0"/>
              <a:t>. For example, if in one branch you changed the top line of the file and in the other branch you only changed the bottom line of the file, then Git can figure out that it should </a:t>
            </a:r>
            <a:r>
              <a:rPr lang="en-US" b="1" baseline="0" dirty="0" smtClean="0"/>
              <a:t>create a new version of the file with both changes</a:t>
            </a:r>
            <a:r>
              <a:rPr lang="en-US" baseline="0" dirty="0" smtClean="0"/>
              <a:t>.</a:t>
            </a:r>
          </a:p>
          <a:p>
            <a:pPr>
              <a:buNone/>
            </a:pPr>
            <a:endParaRPr lang="en-US" baseline="0" dirty="0" smtClean="0"/>
          </a:p>
          <a:p>
            <a:pPr>
              <a:buNone/>
            </a:pPr>
            <a:r>
              <a:rPr lang="en-US" baseline="0" dirty="0" smtClean="0"/>
              <a:t>That’s an important point: the merge commit that gets created will have a new version of the files that were conflicted!</a:t>
            </a:r>
          </a:p>
          <a:p>
            <a:pPr>
              <a:buNone/>
            </a:pPr>
            <a:endParaRPr lang="en-US" baseline="0" dirty="0" smtClean="0"/>
          </a:p>
          <a:p>
            <a:pPr>
              <a:buNone/>
            </a:pPr>
            <a:r>
              <a:rPr lang="en-US" baseline="0" dirty="0" smtClean="0"/>
              <a:t>But what if you changed the same line of the file in both branches? That</a:t>
            </a:r>
            <a:r>
              <a:rPr lang="mr-IN" baseline="0" dirty="0" smtClean="0"/>
              <a:t>’</a:t>
            </a:r>
            <a:r>
              <a:rPr lang="en-US" baseline="0" dirty="0" smtClean="0"/>
              <a:t>s where you have to get involved and tell Git which version of the changes you want.</a:t>
            </a:r>
          </a:p>
          <a:p>
            <a:pPr>
              <a:buNone/>
            </a:pPr>
            <a:endParaRPr lang="en-US" baseline="0" dirty="0" smtClean="0"/>
          </a:p>
        </p:txBody>
      </p:sp>
    </p:spTree>
    <p:extLst>
      <p:ext uri="{BB962C8B-B14F-4D97-AF65-F5344CB8AC3E}">
        <p14:creationId xmlns:p14="http://schemas.microsoft.com/office/powerpoint/2010/main" val="1496393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aseline="0" dirty="0" smtClean="0"/>
              <a:t>Typically, you’ll use a diff tool like this, that shows the changes from each branch and allows you to select which changes to keep.</a:t>
            </a:r>
          </a:p>
          <a:p>
            <a:pPr>
              <a:buNone/>
            </a:pPr>
            <a:endParaRPr lang="en-US" baseline="0" dirty="0" smtClean="0"/>
          </a:p>
          <a:p>
            <a:pPr>
              <a:buNone/>
            </a:pPr>
            <a:r>
              <a:rPr lang="en-US" baseline="0" dirty="0" smtClean="0"/>
              <a:t>Now, I’m not going to get into how to resolve merge conflicts. Each tool has a slightly different workflow and you’ll just need to read the documentation.</a:t>
            </a:r>
            <a:endParaRPr lang="en-US" dirty="0" smtClean="0"/>
          </a:p>
          <a:p>
            <a:pPr>
              <a:buNone/>
            </a:pPr>
            <a:endParaRPr lang="en-US" dirty="0" smtClean="0"/>
          </a:p>
          <a:p>
            <a:pPr>
              <a:buNone/>
            </a:pPr>
            <a:r>
              <a:rPr lang="en-US" dirty="0" smtClean="0"/>
              <a:t>What I will say</a:t>
            </a:r>
            <a:r>
              <a:rPr lang="en-US" baseline="0" dirty="0" smtClean="0"/>
              <a:t> is this: </a:t>
            </a:r>
            <a:r>
              <a:rPr lang="mr-IN" baseline="0" dirty="0" smtClean="0"/>
              <a:t>…</a:t>
            </a:r>
            <a:r>
              <a:rPr lang="en-US" baseline="0" dirty="0" smtClean="0"/>
              <a:t>.</a:t>
            </a:r>
            <a:endParaRPr lang="en-US" dirty="0"/>
          </a:p>
        </p:txBody>
      </p:sp>
    </p:spTree>
    <p:extLst>
      <p:ext uri="{BB962C8B-B14F-4D97-AF65-F5344CB8AC3E}">
        <p14:creationId xmlns:p14="http://schemas.microsoft.com/office/powerpoint/2010/main" val="266929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endParaRPr lang="en-US" dirty="0" smtClean="0"/>
          </a:p>
          <a:p>
            <a:pPr>
              <a:buNone/>
            </a:pPr>
            <a:r>
              <a:rPr lang="en-US" dirty="0" smtClean="0"/>
              <a:t>Don’t Panic!</a:t>
            </a:r>
          </a:p>
          <a:p>
            <a:pPr>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Nobody likes resolving merge conflicts. They’re tedious and frustrating and can be nerve wracking </a:t>
            </a:r>
            <a:r>
              <a:rPr lang="mr-IN" baseline="0" dirty="0" smtClean="0"/>
              <a:t>–</a:t>
            </a:r>
            <a:r>
              <a:rPr lang="en-US" baseline="0" dirty="0" smtClean="0"/>
              <a:t> believe me, I suffered my share of nasty merge conflicts!</a:t>
            </a:r>
            <a:endParaRPr lang="en-US" dirty="0" smtClean="0"/>
          </a:p>
          <a:p>
            <a:pPr>
              <a:buNone/>
            </a:pPr>
            <a:endParaRPr lang="en-US" dirty="0" smtClean="0"/>
          </a:p>
          <a:p>
            <a:pPr>
              <a:buNone/>
            </a:pPr>
            <a:r>
              <a:rPr lang="en-US" dirty="0" smtClean="0"/>
              <a:t>If merge</a:t>
            </a:r>
            <a:r>
              <a:rPr lang="en-US" baseline="0" dirty="0" smtClean="0"/>
              <a:t> conflicts scare you because you’re worried about messing things up, just know that Git makes it really hard to break things without a way to undo it.</a:t>
            </a:r>
          </a:p>
          <a:p>
            <a:pPr>
              <a:buNone/>
            </a:pPr>
            <a:endParaRPr lang="en-US" baseline="0" dirty="0" smtClean="0"/>
          </a:p>
          <a:p>
            <a:pPr>
              <a:buNone/>
            </a:pPr>
            <a:r>
              <a:rPr lang="en-US" baseline="0" dirty="0" smtClean="0"/>
              <a:t>Merging is done on your local </a:t>
            </a:r>
            <a:r>
              <a:rPr lang="mr-IN" baseline="0" dirty="0" smtClean="0"/>
              <a:t>–</a:t>
            </a:r>
            <a:r>
              <a:rPr lang="en-US" baseline="0" dirty="0" smtClean="0"/>
              <a:t> you can reset.</a:t>
            </a:r>
          </a:p>
          <a:p>
            <a:pPr>
              <a:buNone/>
            </a:pPr>
            <a:endParaRPr lang="en-US" baseline="0" dirty="0" smtClean="0"/>
          </a:p>
          <a:p>
            <a:pPr>
              <a:buNone/>
            </a:pPr>
            <a:r>
              <a:rPr lang="en-US" baseline="0" dirty="0" smtClean="0"/>
              <a:t>if you do accidentally push a bad merge - you can revert entire commits and start over.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a:buNone/>
            </a:pPr>
            <a:r>
              <a:rPr lang="en-US" baseline="0" dirty="0" smtClean="0"/>
              <a:t>So my advice is to just slow down. Take your time. And remember: </a:t>
            </a:r>
            <a:r>
              <a:rPr lang="en-US" baseline="0" dirty="0" err="1" smtClean="0"/>
              <a:t>StackOverflow</a:t>
            </a:r>
            <a:r>
              <a:rPr lang="en-US" baseline="0" dirty="0" smtClean="0"/>
              <a:t> has the answer!</a:t>
            </a:r>
          </a:p>
          <a:p>
            <a:pPr>
              <a:buNone/>
            </a:pPr>
            <a:endParaRPr lang="en-US" baseline="0" dirty="0" smtClean="0"/>
          </a:p>
          <a:p>
            <a:pPr>
              <a:buNone/>
            </a:pPr>
            <a:endParaRPr lang="en-US" baseline="0" dirty="0" smtClean="0"/>
          </a:p>
        </p:txBody>
      </p:sp>
    </p:spTree>
    <p:extLst>
      <p:ext uri="{BB962C8B-B14F-4D97-AF65-F5344CB8AC3E}">
        <p14:creationId xmlns:p14="http://schemas.microsoft.com/office/powerpoint/2010/main" val="2087589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spcBef>
                <a:spcPts val="0"/>
              </a:spcBef>
              <a:buNone/>
            </a:pPr>
            <a:r>
              <a:rPr lang="en-US" sz="1100" b="0" i="0" kern="1200" dirty="0" smtClean="0">
                <a:solidFill>
                  <a:schemeClr val="tx1"/>
                </a:solidFill>
                <a:effectLst/>
                <a:latin typeface="+mn-lt"/>
                <a:ea typeface="+mn-ea"/>
                <a:cs typeface="+mn-cs"/>
              </a:rPr>
              <a:t>Speaking of </a:t>
            </a:r>
            <a:r>
              <a:rPr lang="en-US" sz="1100" b="0" i="0" kern="1200" dirty="0" err="1" smtClean="0">
                <a:solidFill>
                  <a:schemeClr val="tx1"/>
                </a:solidFill>
                <a:effectLst/>
                <a:latin typeface="+mn-lt"/>
                <a:ea typeface="+mn-ea"/>
                <a:cs typeface="+mn-cs"/>
              </a:rPr>
              <a:t>StackOverflow</a:t>
            </a:r>
            <a:r>
              <a:rPr lang="en-US" sz="1100" b="0" i="0" kern="1200" dirty="0" smtClean="0">
                <a:solidFill>
                  <a:schemeClr val="tx1"/>
                </a:solidFill>
                <a:effectLst/>
                <a:latin typeface="+mn-lt"/>
                <a:ea typeface="+mn-ea"/>
                <a:cs typeface="+mn-cs"/>
              </a:rPr>
              <a:t>...</a:t>
            </a:r>
            <a:endParaRPr lang="en-US" sz="1100" b="0" i="0" kern="1200" baseline="0" dirty="0" smtClean="0">
              <a:solidFill>
                <a:schemeClr val="tx1"/>
              </a:solidFill>
              <a:effectLst/>
              <a:latin typeface="+mn-lt"/>
              <a:ea typeface="+mn-ea"/>
              <a:cs typeface="+mn-cs"/>
            </a:endParaRP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You’ll see a lot of talk on the internet about merging vs rebasing. </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1" i="0" kern="1200" baseline="0" dirty="0" smtClean="0">
                <a:solidFill>
                  <a:schemeClr val="tx1"/>
                </a:solidFill>
                <a:effectLst/>
                <a:latin typeface="+mn-lt"/>
                <a:ea typeface="+mn-ea"/>
                <a:cs typeface="+mn-cs"/>
              </a:rPr>
              <a:t>Both are ways to integrate changes from one branch to another. They just differ in how they accomplish that.</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Merge keeps the commits from both branches and creates a new commit that </a:t>
            </a:r>
            <a:r>
              <a:rPr lang="en-US" sz="1100" b="1" i="0" kern="1200" baseline="0" dirty="0" smtClean="0">
                <a:solidFill>
                  <a:schemeClr val="tx1"/>
                </a:solidFill>
                <a:effectLst/>
                <a:latin typeface="+mn-lt"/>
                <a:ea typeface="+mn-ea"/>
                <a:cs typeface="+mn-cs"/>
              </a:rPr>
              <a:t>merges</a:t>
            </a:r>
            <a:r>
              <a:rPr lang="en-US" sz="1100" b="0" i="0" kern="1200" baseline="0" dirty="0" smtClean="0">
                <a:solidFill>
                  <a:schemeClr val="tx1"/>
                </a:solidFill>
                <a:effectLst/>
                <a:latin typeface="+mn-lt"/>
                <a:ea typeface="+mn-ea"/>
                <a:cs typeface="+mn-cs"/>
              </a:rPr>
              <a:t> them together.</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Rebase, on the other hand, creates new copies of the commits from the branch you’re merging. </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baseline="0" dirty="0" smtClean="0">
                <a:solidFill>
                  <a:schemeClr val="tx1"/>
                </a:solidFill>
                <a:effectLst/>
                <a:latin typeface="+mn-lt"/>
                <a:ea typeface="+mn-ea"/>
                <a:cs typeface="+mn-cs"/>
              </a:rPr>
              <a:t>The way to think of rebasing is it’s </a:t>
            </a:r>
            <a:r>
              <a:rPr lang="en-US" sz="1100" b="1" i="0" kern="1200" dirty="0" smtClean="0">
                <a:solidFill>
                  <a:schemeClr val="tx1"/>
                </a:solidFill>
                <a:effectLst/>
                <a:latin typeface="+mn-lt"/>
                <a:ea typeface="+mn-ea"/>
                <a:cs typeface="+mn-cs"/>
              </a:rPr>
              <a:t>recreating</a:t>
            </a:r>
            <a:r>
              <a:rPr lang="en-US" sz="1100" b="1" i="0" kern="1200" baseline="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the work of one branch onto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Why would you want to do that? In short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it can keep your history neater. When you have lots of developers working on lots of different branches in the same repository, you can get some gnarly, mangled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Rebase allows you to make it look like all the commits were created on the same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Sounds great! Why </a:t>
            </a:r>
            <a:r>
              <a:rPr lang="en-US" sz="1100" b="1" i="0" kern="1200" baseline="0" dirty="0" smtClean="0">
                <a:solidFill>
                  <a:schemeClr val="tx1"/>
                </a:solidFill>
                <a:effectLst/>
                <a:latin typeface="+mn-lt"/>
                <a:ea typeface="+mn-ea"/>
                <a:cs typeface="+mn-cs"/>
              </a:rPr>
              <a:t>wouldn't</a:t>
            </a:r>
            <a:r>
              <a:rPr lang="en-US" sz="1100" b="0" i="0" kern="1200" baseline="0" dirty="0" smtClean="0">
                <a:solidFill>
                  <a:schemeClr val="tx1"/>
                </a:solidFill>
                <a:effectLst/>
                <a:latin typeface="+mn-lt"/>
                <a:ea typeface="+mn-ea"/>
                <a:cs typeface="+mn-cs"/>
              </a:rPr>
              <a:t> you want to do that. Well, pros and cons</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With rebase you get a clean history, but you lose a record of what actually happened. Also, rebase, if used incorrectly can break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This is another one of those topics that can be pretty opinionated. I’m not </a:t>
            </a:r>
            <a:r>
              <a:rPr lang="en-US" sz="1100" b="0" i="0" kern="1200" baseline="0" dirty="0" err="1" smtClean="0">
                <a:solidFill>
                  <a:schemeClr val="tx1"/>
                </a:solidFill>
                <a:effectLst/>
                <a:latin typeface="+mn-lt"/>
                <a:ea typeface="+mn-ea"/>
                <a:cs typeface="+mn-cs"/>
              </a:rPr>
              <a:t>gonna</a:t>
            </a:r>
            <a:r>
              <a:rPr lang="en-US" sz="1100" b="0" i="0" kern="1200" baseline="0" dirty="0" smtClean="0">
                <a:solidFill>
                  <a:schemeClr val="tx1"/>
                </a:solidFill>
                <a:effectLst/>
                <a:latin typeface="+mn-lt"/>
                <a:ea typeface="+mn-ea"/>
                <a:cs typeface="+mn-cs"/>
              </a:rPr>
              <a:t> tell you which one to use, but I would urge you to master merging before delving into rebasing.</a:t>
            </a:r>
          </a:p>
        </p:txBody>
      </p:sp>
    </p:spTree>
    <p:extLst>
      <p:ext uri="{BB962C8B-B14F-4D97-AF65-F5344CB8AC3E}">
        <p14:creationId xmlns:p14="http://schemas.microsoft.com/office/powerpoint/2010/main" val="194351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baseline="0" dirty="0" smtClean="0"/>
              <a:t>There are three areas in Git where files are stored.</a:t>
            </a:r>
          </a:p>
          <a:p>
            <a:pPr marL="0" lvl="0" indent="0">
              <a:spcBef>
                <a:spcPts val="0"/>
              </a:spcBef>
              <a:buNone/>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1" baseline="0" dirty="0" smtClean="0"/>
              <a:t>working copy is the directory on your computer that contains the project’s files.</a:t>
            </a:r>
            <a:r>
              <a:rPr lang="en-US" b="0" baseline="0" dirty="0" smtClean="0"/>
              <a:t> This is also called the “working tree” or “working directory”. A better name is probably just “the file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&lt;TRANSITION&gt;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The repository is the data store for your commits.</a:t>
            </a:r>
            <a:r>
              <a:rPr lang="en-US" b="0" baseline="0" dirty="0" smtClean="0"/>
              <a:t> In Git, this is just a hidden folder in your project’s root directory named ”.</a:t>
            </a:r>
            <a:r>
              <a:rPr lang="en-US" b="0" baseline="0" dirty="0" err="1" smtClean="0"/>
              <a:t>git</a:t>
            </a:r>
            <a:r>
              <a:rPr lang="en-US" b="0" baseline="0" dirty="0" smtClean="0"/>
              <a:t>”. </a:t>
            </a:r>
            <a:r>
              <a:rPr lang="en-US" sz="1100" kern="1200" dirty="0" smtClean="0">
                <a:solidFill>
                  <a:schemeClr val="tx1"/>
                </a:solidFill>
                <a:effectLst/>
                <a:latin typeface="+mn-lt"/>
                <a:ea typeface="+mn-ea"/>
                <a:cs typeface="+mn-cs"/>
              </a:rPr>
              <a:t>You don't have to (and, moreover, should not) touch anything inside this magical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Now,</a:t>
            </a:r>
            <a:r>
              <a:rPr lang="en-US" sz="1100" kern="1200" baseline="0" dirty="0" smtClean="0">
                <a:solidFill>
                  <a:schemeClr val="tx1"/>
                </a:solidFill>
                <a:effectLst/>
                <a:latin typeface="+mn-lt"/>
                <a:ea typeface="+mn-ea"/>
                <a:cs typeface="+mn-cs"/>
              </a:rPr>
              <a:t> with most other version control systems, these are the only two places to store data </a:t>
            </a:r>
            <a:r>
              <a:rPr lang="mr-IN" sz="1100" kern="1200" baseline="0" dirty="0" smtClean="0">
                <a:solidFill>
                  <a:schemeClr val="tx1"/>
                </a:solidFill>
                <a:effectLst/>
                <a:latin typeface="+mn-lt"/>
                <a:ea typeface="+mn-ea"/>
                <a:cs typeface="+mn-cs"/>
              </a:rPr>
              <a:t>…</a:t>
            </a:r>
            <a:r>
              <a:rPr lang="en-US" sz="1100" kern="1200" baseline="0" dirty="0" smtClean="0">
                <a:solidFill>
                  <a:schemeClr val="tx1"/>
                </a:solidFill>
                <a:effectLst/>
                <a:latin typeface="+mn-lt"/>
                <a:ea typeface="+mn-ea"/>
                <a:cs typeface="+mn-cs"/>
              </a:rPr>
              <a:t> but there’s a third area in Git </a:t>
            </a:r>
            <a:r>
              <a:rPr lang="en-US" sz="1100" b="1" kern="1200" baseline="0" dirty="0" smtClean="0">
                <a:solidFill>
                  <a:schemeClr val="tx1"/>
                </a:solidFill>
                <a:effectLst/>
                <a:latin typeface="+mn-lt"/>
                <a:ea typeface="+mn-ea"/>
                <a:cs typeface="+mn-cs"/>
              </a:rPr>
              <a:t>&lt;TRANSITION&gt;</a:t>
            </a:r>
            <a:r>
              <a:rPr lang="en-US" sz="1100" kern="1200" baseline="0" dirty="0" smtClean="0">
                <a:solidFill>
                  <a:schemeClr val="tx1"/>
                </a:solidFill>
                <a:effectLst/>
                <a:latin typeface="+mn-lt"/>
                <a:ea typeface="+mn-ea"/>
                <a:cs typeface="+mn-cs"/>
              </a:rPr>
              <a:t> called the “staging area” (also sometimes called the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Instead of committing all of the changes you've made since the last commit, the stage lets you group related changes into highly focused snapshots before actually committing it to the project history.</a:t>
            </a:r>
          </a:p>
          <a:p>
            <a:pPr>
              <a:buNone/>
            </a:pPr>
            <a:r>
              <a:rPr lang="en-US" sz="1100" kern="1200" dirty="0" smtClean="0">
                <a:solidFill>
                  <a:schemeClr val="tx1"/>
                </a:solidFill>
                <a:effectLst/>
                <a:latin typeface="+mn-lt"/>
                <a:ea typeface="+mn-ea"/>
                <a:cs typeface="+mn-cs"/>
              </a:rPr>
              <a:t>This means you can make all sorts of edits to unrelated files, then go back and split them up into logical commits by adding related changes to the stage and commit them piece-by-piece. </a:t>
            </a:r>
          </a:p>
          <a:p>
            <a:pPr>
              <a:buNone/>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This makes it easier for other members of your team to understand the changes.</a:t>
            </a:r>
          </a:p>
          <a:p>
            <a:pPr>
              <a:buNone/>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So the flow goes</a:t>
            </a:r>
            <a:r>
              <a:rPr lang="en-US" sz="1100" kern="1200" baseline="0" dirty="0" smtClean="0">
                <a:solidFill>
                  <a:schemeClr val="tx1"/>
                </a:solidFill>
                <a:effectLst/>
                <a:latin typeface="+mn-lt"/>
                <a:ea typeface="+mn-ea"/>
                <a:cs typeface="+mn-cs"/>
              </a:rPr>
              <a:t> like this:</a:t>
            </a:r>
            <a:endParaRPr lang="en-US" sz="1100" kern="1200" dirty="0" smtClean="0">
              <a:solidFill>
                <a:schemeClr val="tx1"/>
              </a:solidFill>
              <a:effectLst/>
              <a:latin typeface="+mn-lt"/>
              <a:ea typeface="+mn-ea"/>
              <a:cs typeface="+mn-cs"/>
            </a:endParaRPr>
          </a:p>
          <a:p>
            <a:pPr>
              <a:buNone/>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Step</a:t>
            </a:r>
            <a:r>
              <a:rPr lang="en-US" sz="1100" kern="1200" baseline="0" dirty="0" smtClean="0">
                <a:solidFill>
                  <a:schemeClr val="tx1"/>
                </a:solidFill>
                <a:effectLst/>
                <a:latin typeface="+mn-lt"/>
                <a:ea typeface="+mn-ea"/>
                <a:cs typeface="+mn-cs"/>
              </a:rPr>
              <a:t> 1: change some files in your working copy. Then, add changes selectively to the staging area. Finally, commit those staged changes to the repository.</a:t>
            </a: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06152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OK, so</a:t>
            </a:r>
            <a:r>
              <a:rPr lang="en-US" baseline="0" dirty="0" smtClean="0"/>
              <a:t> everything we’ve talked about so far happens on your local machine in your local repository. But at some point you need to share your changes with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way we do that is we upload our commits to the shared repository and download any new commits that have been added by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4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git</a:t>
            </a:r>
            <a:r>
              <a:rPr lang="en-US" baseline="0" dirty="0" smtClean="0"/>
              <a:t> clone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git</a:t>
            </a:r>
            <a:r>
              <a:rPr lang="en-US" baseline="0" dirty="0" smtClean="0"/>
              <a:t> push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git</a:t>
            </a:r>
            <a:r>
              <a:rPr lang="en-US" baseline="0" dirty="0" smtClean="0"/>
              <a:t> fetch / pull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sync</a:t>
            </a:r>
          </a:p>
        </p:txBody>
      </p:sp>
    </p:spTree>
    <p:extLst>
      <p:ext uri="{BB962C8B-B14F-4D97-AF65-F5344CB8AC3E}">
        <p14:creationId xmlns:p14="http://schemas.microsoft.com/office/powerpoint/2010/main" val="817043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93033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Pull requests are a way to request that a repository admin pull in your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They’re very popular with open</a:t>
            </a:r>
            <a:r>
              <a:rPr lang="en-US" baseline="0" dirty="0" smtClean="0"/>
              <a:t> source projects, like </a:t>
            </a:r>
            <a:r>
              <a:rPr lang="en-US" dirty="0" smtClean="0"/>
              <a:t>on GitHub.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open</a:t>
            </a:r>
            <a:r>
              <a:rPr lang="en-US" baseline="0" dirty="0" smtClean="0"/>
              <a:t> projects, you can’t just let anybody commit their own changes to your repo </a:t>
            </a:r>
            <a:r>
              <a:rPr lang="mr-IN" baseline="0" dirty="0" smtClean="0"/>
              <a:t>–</a:t>
            </a:r>
            <a:r>
              <a:rPr lang="en-US" baseline="0" dirty="0" smtClean="0"/>
              <a:t> you need some way to filter out good / bad changes. This is what pull requests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the way a pull request works is a developer clones your repo, creates a branch, commits some changes, and then, instead of pushing those changes directly into your repo, he/she submits a request for somebody with authority to approve changes to pull those changes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gives the approver a chance to do a code review, add comments,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Pull requests are not just for GitHub, though. Many teams use them as part of their own internal process.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7365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So</a:t>
            </a:r>
            <a:r>
              <a:rPr lang="en-US" baseline="0" dirty="0" smtClean="0"/>
              <a:t> to this point we’ve learned that:</a:t>
            </a:r>
          </a:p>
          <a:p>
            <a:pPr lvl="0">
              <a:spcBef>
                <a:spcPts val="0"/>
              </a:spcBef>
              <a:buNone/>
            </a:pPr>
            <a:endParaRPr lang="en-US" baseline="0" dirty="0" smtClean="0"/>
          </a:p>
          <a:p>
            <a:pPr marL="228600" lvl="0" indent="-228600">
              <a:spcBef>
                <a:spcPts val="0"/>
              </a:spcBef>
              <a:buAutoNum type="arabicParenR"/>
            </a:pPr>
            <a:r>
              <a:rPr lang="en-US" baseline="0" dirty="0" smtClean="0"/>
              <a:t>A commit is a snapshot of your project at a certain point in time, and that these commits link together to form a history.</a:t>
            </a:r>
          </a:p>
          <a:p>
            <a:pPr marL="228600" lvl="0" indent="-228600">
              <a:spcBef>
                <a:spcPts val="0"/>
              </a:spcBef>
              <a:buAutoNum type="arabicParenR"/>
            </a:pPr>
            <a:endParaRPr lang="en-US" baseline="0" dirty="0" smtClean="0"/>
          </a:p>
          <a:p>
            <a:pPr marL="228600" lvl="0" indent="-228600">
              <a:spcBef>
                <a:spcPts val="0"/>
              </a:spcBef>
              <a:buAutoNum type="arabicParenR"/>
            </a:pPr>
            <a:r>
              <a:rPr lang="en-US" baseline="0" dirty="0" smtClean="0"/>
              <a:t>A branch is simply a named pointer to a particular commit, and therefore it’s chain of ancestors</a:t>
            </a:r>
          </a:p>
          <a:p>
            <a:pPr marL="228600" lvl="0" indent="-228600">
              <a:spcBef>
                <a:spcPts val="0"/>
              </a:spcBef>
              <a:buAutoNum type="arabicParenR"/>
            </a:pPr>
            <a:endParaRPr lang="en-US" baseline="0" dirty="0" smtClean="0"/>
          </a:p>
          <a:p>
            <a:pPr marL="228600" lvl="0" indent="-228600">
              <a:spcBef>
                <a:spcPts val="0"/>
              </a:spcBef>
              <a:buAutoNum type="arabicParenR"/>
            </a:pPr>
            <a:r>
              <a:rPr lang="en-US" baseline="0" dirty="0" smtClean="0"/>
              <a:t>We’ve learned how to merge changes from one branch into another, the different types of merging and even a little about rebasing.</a:t>
            </a:r>
          </a:p>
          <a:p>
            <a:pPr marL="228600" lvl="0" indent="-228600">
              <a:spcBef>
                <a:spcPts val="0"/>
              </a:spcBef>
              <a:buAutoNum type="arabicParenR"/>
            </a:pPr>
            <a:endParaRPr lang="en-US" baseline="0" dirty="0" smtClean="0"/>
          </a:p>
          <a:p>
            <a:pPr marL="228600" lvl="0" indent="-228600">
              <a:spcBef>
                <a:spcPts val="0"/>
              </a:spcBef>
              <a:buAutoNum type="arabicParenR"/>
            </a:pPr>
            <a:endParaRPr lang="en-US" baseline="0" dirty="0" smtClean="0"/>
          </a:p>
        </p:txBody>
      </p:sp>
    </p:spTree>
    <p:extLst>
      <p:ext uri="{BB962C8B-B14F-4D97-AF65-F5344CB8AC3E}">
        <p14:creationId xmlns:p14="http://schemas.microsoft.com/office/powerpoint/2010/main" val="641413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The “repository” is just a collection of commits</a:t>
            </a:r>
            <a:r>
              <a:rPr lang="en-US" baseline="0" dirty="0" smtClean="0"/>
              <a:t>.</a:t>
            </a:r>
            <a:endParaRPr dirty="0"/>
          </a:p>
        </p:txBody>
      </p:sp>
    </p:spTree>
    <p:extLst>
      <p:ext uri="{BB962C8B-B14F-4D97-AF65-F5344CB8AC3E}">
        <p14:creationId xmlns:p14="http://schemas.microsoft.com/office/powerpoint/2010/main" val="845204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mn-lt"/>
                <a:ea typeface="+mn-ea"/>
                <a:cs typeface="+mn-cs"/>
              </a:rPr>
              <a:t>Distributed</a:t>
            </a: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Possibly the most confusing aspect of Git for those who have previously used a centralized VCS, such as TFS,</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SVN or Perforce, is it's distributed nature.</a:t>
            </a:r>
          </a:p>
          <a:p>
            <a:pPr lv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b="1" dirty="0" smtClean="0"/>
              <a:t>In a centralized VCS</a:t>
            </a:r>
            <a:r>
              <a:rPr lang="en-US" sz="1100" dirty="0" smtClean="0"/>
              <a:t>, the repository exists </a:t>
            </a:r>
            <a:r>
              <a:rPr lang="en-US" sz="1100" i="1" dirty="0" smtClean="0"/>
              <a:t>solely</a:t>
            </a:r>
            <a:r>
              <a:rPr lang="en-US" sz="1100" dirty="0" smtClean="0"/>
              <a:t> on a remote server. </a:t>
            </a:r>
            <a:r>
              <a:rPr lang="en-US" sz="1100" kern="1200" dirty="0" smtClean="0">
                <a:solidFill>
                  <a:schemeClr val="tx1"/>
                </a:solidFill>
                <a:effectLst/>
                <a:latin typeface="+mn-lt"/>
                <a:ea typeface="+mn-ea"/>
                <a:cs typeface="+mn-cs"/>
              </a:rPr>
              <a:t>And</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therefore every </a:t>
            </a:r>
            <a:r>
              <a:rPr lang="en-US" sz="1100" b="1" kern="1200" dirty="0" smtClean="0">
                <a:solidFill>
                  <a:schemeClr val="tx1"/>
                </a:solidFill>
                <a:effectLst/>
                <a:latin typeface="+mn-lt"/>
                <a:ea typeface="+mn-ea"/>
                <a:cs typeface="+mn-cs"/>
              </a:rPr>
              <a:t>operation has to be done on the server </a:t>
            </a:r>
            <a:r>
              <a:rPr lang="en-US" sz="1100" kern="1200" dirty="0" smtClean="0">
                <a:solidFill>
                  <a:schemeClr val="tx1"/>
                </a:solidFill>
                <a:effectLst/>
                <a:latin typeface="+mn-lt"/>
                <a:ea typeface="+mn-ea"/>
                <a:cs typeface="+mn-cs"/>
              </a:rPr>
              <a:t>- For example, to create a new branch you make the request to the server, it does all the work and then hands you the result. </a:t>
            </a:r>
            <a:r>
              <a:rPr lang="en-US" sz="1100" b="0" kern="1200" baseline="0" dirty="0" smtClean="0">
                <a:solidFill>
                  <a:schemeClr val="tx1"/>
                </a:solidFill>
                <a:effectLst/>
                <a:latin typeface="+mn-lt"/>
                <a:ea typeface="+mn-ea"/>
                <a:cs typeface="+mn-cs"/>
              </a:rPr>
              <a:t>Which means that </a:t>
            </a:r>
            <a:r>
              <a:rPr lang="en-US" sz="1100" b="1" kern="1200" baseline="0" dirty="0" smtClean="0">
                <a:solidFill>
                  <a:schemeClr val="tx1"/>
                </a:solidFill>
                <a:effectLst/>
                <a:latin typeface="+mn-lt"/>
                <a:ea typeface="+mn-ea"/>
                <a:cs typeface="+mn-cs"/>
              </a:rPr>
              <a:t>in order to do anything with a centralized VCS you need a connection to the server.</a:t>
            </a:r>
            <a:endParaRPr lang="en-US" sz="1100" b="1" dirty="0" smtClean="0"/>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dirty="0" smtClean="0"/>
              <a:t>But with Git each user has a </a:t>
            </a:r>
            <a:r>
              <a:rPr lang="en-US" sz="1100" i="1" dirty="0" smtClean="0"/>
              <a:t>complete, local copy </a:t>
            </a:r>
            <a:r>
              <a:rPr lang="en-US" sz="1100" dirty="0" smtClean="0"/>
              <a:t>of the repository on his/her computer.</a:t>
            </a:r>
            <a:r>
              <a:rPr lang="en-US" sz="1100" b="0" baseline="0" dirty="0" smtClean="0"/>
              <a:t> This </a:t>
            </a:r>
            <a:r>
              <a:rPr lang="en-US" sz="1100" b="0" dirty="0" smtClean="0"/>
              <a:t>local repo contains the full set of files and file history and has the same functionality as the remote repo. All </a:t>
            </a:r>
            <a:r>
              <a:rPr lang="en-US" sz="1100" b="0" baseline="0" dirty="0" smtClean="0"/>
              <a:t>operations in </a:t>
            </a:r>
            <a:r>
              <a:rPr lang="en-US" sz="1100" b="0" baseline="0" dirty="0" err="1" smtClean="0"/>
              <a:t>Git</a:t>
            </a:r>
            <a:r>
              <a:rPr lang="en-US" sz="1100" b="0" baseline="0" dirty="0" smtClean="0"/>
              <a:t> - such </a:t>
            </a:r>
            <a:r>
              <a:rPr lang="en-US" sz="1100" b="0" baseline="0" dirty="0" smtClean="0"/>
              <a:t>as committing, creating branches, merging, calculating diffs - </a:t>
            </a:r>
            <a:r>
              <a:rPr lang="en-US" sz="1100" kern="1200" dirty="0" smtClean="0">
                <a:solidFill>
                  <a:schemeClr val="tx1"/>
                </a:solidFill>
                <a:effectLst/>
                <a:latin typeface="+mn-lt"/>
                <a:ea typeface="+mn-ea"/>
                <a:cs typeface="+mn-cs"/>
              </a:rPr>
              <a:t>are </a:t>
            </a:r>
            <a:r>
              <a:rPr lang="en-US" sz="1100" kern="1200" dirty="0" smtClean="0">
                <a:solidFill>
                  <a:schemeClr val="tx1"/>
                </a:solidFill>
                <a:effectLst/>
                <a:latin typeface="+mn-lt"/>
                <a:ea typeface="+mn-ea"/>
                <a:cs typeface="+mn-cs"/>
              </a:rPr>
              <a:t>performed on your </a:t>
            </a:r>
            <a:r>
              <a:rPr lang="en-US" sz="1100" i="1" kern="1200" dirty="0" smtClean="0">
                <a:solidFill>
                  <a:schemeClr val="tx1"/>
                </a:solidFill>
                <a:effectLst/>
                <a:latin typeface="+mn-lt"/>
                <a:ea typeface="+mn-ea"/>
                <a:cs typeface="+mn-cs"/>
              </a:rPr>
              <a:t>local machine</a:t>
            </a:r>
            <a:r>
              <a:rPr lang="en-US" sz="1100" kern="1200" dirty="0" smtClean="0">
                <a:solidFill>
                  <a:schemeClr val="tx1"/>
                </a:solidFill>
                <a:effectLst/>
                <a:latin typeface="+mn-lt"/>
                <a:ea typeface="+mn-ea"/>
                <a:cs typeface="+mn-cs"/>
              </a:rPr>
              <a:t> against your </a:t>
            </a:r>
            <a:r>
              <a:rPr lang="en-US" sz="1100" i="1" kern="1200" dirty="0" smtClean="0">
                <a:solidFill>
                  <a:schemeClr val="tx1"/>
                </a:solidFill>
                <a:effectLst/>
                <a:latin typeface="+mn-lt"/>
                <a:ea typeface="+mn-ea"/>
                <a:cs typeface="+mn-cs"/>
              </a:rPr>
              <a:t>local repository</a:t>
            </a:r>
            <a:r>
              <a:rPr lang="en-US" sz="11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b="1" kern="1200" dirty="0" smtClean="0">
                <a:solidFill>
                  <a:schemeClr val="tx1"/>
                </a:solidFill>
                <a:effectLst/>
                <a:latin typeface="+mn-lt"/>
                <a:ea typeface="+mn-ea"/>
                <a:cs typeface="+mn-cs"/>
              </a:rPr>
              <a:t>This </a:t>
            </a:r>
            <a:r>
              <a:rPr lang="en-US" sz="1100" b="1" kern="1200" dirty="0" smtClean="0">
                <a:solidFill>
                  <a:schemeClr val="tx1"/>
                </a:solidFill>
                <a:effectLst/>
                <a:latin typeface="+mn-lt"/>
                <a:ea typeface="+mn-ea"/>
                <a:cs typeface="+mn-cs"/>
              </a:rPr>
              <a:t>means </a:t>
            </a:r>
            <a:r>
              <a:rPr lang="en-US" sz="1100" b="1" kern="1200" dirty="0" err="1" smtClean="0">
                <a:solidFill>
                  <a:schemeClr val="tx1"/>
                </a:solidFill>
                <a:effectLst/>
                <a:latin typeface="+mn-lt"/>
                <a:ea typeface="+mn-ea"/>
                <a:cs typeface="+mn-cs"/>
              </a:rPr>
              <a:t>Git</a:t>
            </a:r>
            <a:r>
              <a:rPr lang="en-US" sz="1100" b="1" kern="1200" dirty="0" smtClean="0">
                <a:solidFill>
                  <a:schemeClr val="tx1"/>
                </a:solidFill>
                <a:effectLst/>
                <a:latin typeface="+mn-lt"/>
                <a:ea typeface="+mn-ea"/>
                <a:cs typeface="+mn-cs"/>
              </a:rPr>
              <a:t> </a:t>
            </a:r>
            <a:r>
              <a:rPr lang="en-US" sz="1100" b="1" kern="1200" dirty="0" smtClean="0">
                <a:solidFill>
                  <a:schemeClr val="tx1"/>
                </a:solidFill>
                <a:effectLst/>
                <a:latin typeface="+mn-lt"/>
                <a:ea typeface="+mn-ea"/>
                <a:cs typeface="+mn-cs"/>
              </a:rPr>
              <a:t>is </a:t>
            </a:r>
            <a:r>
              <a:rPr lang="en-US" sz="1100" b="1" kern="1200" dirty="0" smtClean="0">
                <a:solidFill>
                  <a:schemeClr val="tx1"/>
                </a:solidFill>
                <a:effectLst/>
                <a:latin typeface="+mn-lt"/>
                <a:ea typeface="+mn-ea"/>
                <a:cs typeface="+mn-cs"/>
              </a:rPr>
              <a:t>fast</a:t>
            </a:r>
            <a:r>
              <a:rPr lang="en-US" sz="1100" b="1"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 </a:t>
            </a:r>
            <a:r>
              <a:rPr lang="en-US" sz="1100" b="0" kern="1200" baseline="0" dirty="0" smtClean="0">
                <a:solidFill>
                  <a:schemeClr val="tx1"/>
                </a:solidFill>
                <a:effectLst/>
                <a:latin typeface="+mn-lt"/>
                <a:ea typeface="+mn-ea"/>
                <a:cs typeface="+mn-cs"/>
              </a:rPr>
              <a:t>every operation is done right there on your local </a:t>
            </a:r>
            <a:r>
              <a:rPr lang="en-US" sz="1100" b="0" kern="1200" baseline="0" dirty="0" smtClean="0">
                <a:solidFill>
                  <a:schemeClr val="tx1"/>
                </a:solidFill>
                <a:effectLst/>
                <a:latin typeface="+mn-lt"/>
                <a:ea typeface="+mn-ea"/>
                <a:cs typeface="+mn-cs"/>
              </a:rPr>
              <a:t>machine. It </a:t>
            </a:r>
            <a:r>
              <a:rPr lang="en-US" sz="1100" b="0" kern="1200" baseline="0" dirty="0" smtClean="0">
                <a:solidFill>
                  <a:schemeClr val="tx1"/>
                </a:solidFill>
                <a:effectLst/>
                <a:latin typeface="+mn-lt"/>
                <a:ea typeface="+mn-ea"/>
                <a:cs typeface="+mn-cs"/>
              </a:rPr>
              <a:t>also means you can continue to work without an internet connection.</a:t>
            </a:r>
            <a:endParaRPr lang="en-US" sz="11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kern="1200" baseline="0" dirty="0" smtClean="0">
                <a:solidFill>
                  <a:schemeClr val="tx1"/>
                </a:solidFill>
                <a:effectLst/>
                <a:latin typeface="+mn-lt"/>
                <a:ea typeface="+mn-ea"/>
                <a:cs typeface="+mn-cs"/>
              </a:rPr>
              <a:t>So, in this regard, </a:t>
            </a:r>
            <a:r>
              <a:rPr lang="en-US" sz="1100" b="1" kern="1200" baseline="0" dirty="0" smtClean="0">
                <a:solidFill>
                  <a:schemeClr val="tx1"/>
                </a:solidFill>
                <a:effectLst/>
                <a:latin typeface="+mn-lt"/>
                <a:ea typeface="+mn-ea"/>
                <a:cs typeface="+mn-cs"/>
              </a:rPr>
              <a:t>Git can be more complex</a:t>
            </a:r>
            <a:r>
              <a:rPr lang="en-US" sz="1100" kern="1200" baseline="0" dirty="0" smtClean="0">
                <a:solidFill>
                  <a:schemeClr val="tx1"/>
                </a:solidFill>
                <a:effectLst/>
                <a:latin typeface="+mn-lt"/>
                <a:ea typeface="+mn-ea"/>
                <a:cs typeface="+mn-cs"/>
              </a:rPr>
              <a:t>. With a centralized VCS you simply change some files, check them in and …. Voila! Your changes are immediately sent to the central repository and available to the rest of the team. But with Git, when you “commit” your changes - those changes are only committed to your local repository. And then some time later you might sync those changes with the remote repo.</a:t>
            </a: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kern="1200" dirty="0" smtClean="0">
                <a:solidFill>
                  <a:schemeClr val="tx1"/>
                </a:solidFill>
                <a:effectLst/>
                <a:latin typeface="+mn-lt"/>
                <a:ea typeface="+mn-ea"/>
                <a:cs typeface="+mn-cs"/>
              </a:rPr>
              <a:t>We'll circle back to syncing with remote repositories later. For now, everything we're going to talk about happens on your local repository.</a:t>
            </a:r>
            <a:endParaRPr lang="en-US" sz="1100" dirty="0" smtClean="0"/>
          </a:p>
          <a:p>
            <a:pPr lvl="0">
              <a:spcBef>
                <a:spcPts val="0"/>
              </a:spcBef>
              <a:buNone/>
            </a:pPr>
            <a:endParaRPr lang="en-US" dirty="0" smtClean="0"/>
          </a:p>
          <a:p>
            <a:endParaRPr lang="en-US" dirty="0"/>
          </a:p>
        </p:txBody>
      </p:sp>
    </p:spTree>
    <p:extLst>
      <p:ext uri="{BB962C8B-B14F-4D97-AF65-F5344CB8AC3E}">
        <p14:creationId xmlns:p14="http://schemas.microsoft.com/office/powerpoint/2010/main" val="113812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28600" lvl="0" indent="-228600">
              <a:spcBef>
                <a:spcPts val="0"/>
              </a:spcBef>
              <a:buAutoNum type="arabicParenR"/>
            </a:pPr>
            <a:endParaRPr lang="en-US" baseline="0" dirty="0" smtClean="0"/>
          </a:p>
        </p:txBody>
      </p:sp>
    </p:spTree>
    <p:extLst>
      <p:ext uri="{BB962C8B-B14F-4D97-AF65-F5344CB8AC3E}">
        <p14:creationId xmlns:p14="http://schemas.microsoft.com/office/powerpoint/2010/main" val="460891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Git foo</a:t>
            </a:r>
            <a:endParaRPr lang="en-US" dirty="0"/>
          </a:p>
        </p:txBody>
      </p:sp>
    </p:spTree>
    <p:extLst>
      <p:ext uri="{BB962C8B-B14F-4D97-AF65-F5344CB8AC3E}">
        <p14:creationId xmlns:p14="http://schemas.microsoft.com/office/powerpoint/2010/main" val="181170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sz="1100" kern="1200" dirty="0" smtClean="0">
                <a:solidFill>
                  <a:schemeClr val="tx1"/>
                </a:solidFill>
                <a:effectLst/>
                <a:latin typeface="+mn-lt"/>
                <a:ea typeface="+mn-ea"/>
                <a:cs typeface="+mn-cs"/>
              </a:rPr>
              <a:t>Another major difference with Git is the way it thinks about its data.</a:t>
            </a:r>
          </a:p>
          <a:p>
            <a:pPr marL="171450" indent="-171450"/>
            <a:endParaRPr lang="en-US" sz="1100" kern="1200" dirty="0" smtClean="0">
              <a:solidFill>
                <a:schemeClr val="tx1"/>
              </a:solidFill>
              <a:effectLst/>
              <a:latin typeface="+mn-lt"/>
              <a:ea typeface="+mn-ea"/>
              <a:cs typeface="+mn-cs"/>
            </a:endParaRPr>
          </a:p>
          <a:p>
            <a:pPr marL="171450" indent="-171450"/>
            <a:r>
              <a:rPr lang="en-US" sz="1100" kern="1200" dirty="0" smtClean="0">
                <a:solidFill>
                  <a:schemeClr val="tx1"/>
                </a:solidFill>
                <a:effectLst/>
                <a:latin typeface="+mn-lt"/>
                <a:ea typeface="+mn-ea"/>
                <a:cs typeface="+mn-cs"/>
              </a:rPr>
              <a:t>Conceptually, most other systems store information as a list of changes made to each file over time. In TFS they're literally called "</a:t>
            </a:r>
            <a:r>
              <a:rPr lang="en-US" sz="1100" kern="1200" dirty="0" err="1" smtClean="0">
                <a:solidFill>
                  <a:schemeClr val="tx1"/>
                </a:solidFill>
                <a:effectLst/>
                <a:latin typeface="+mn-lt"/>
                <a:ea typeface="+mn-ea"/>
                <a:cs typeface="+mn-cs"/>
              </a:rPr>
              <a:t>changesets</a:t>
            </a:r>
            <a:r>
              <a:rPr lang="en-US" sz="1100" kern="1200" dirty="0" smtClean="0">
                <a:solidFill>
                  <a:schemeClr val="tx1"/>
                </a:solidFill>
                <a:effectLst/>
                <a:latin typeface="+mn-lt"/>
                <a:ea typeface="+mn-ea"/>
                <a:cs typeface="+mn-cs"/>
              </a:rPr>
              <a:t>".</a:t>
            </a:r>
          </a:p>
          <a:p>
            <a:pPr marL="171450" indent="-171450"/>
            <a:endParaRPr lang="en-US" dirty="0" smtClean="0"/>
          </a:p>
          <a:p>
            <a:pPr marL="171450" indent="-171450"/>
            <a:r>
              <a:rPr lang="en-US" dirty="0" smtClean="0"/>
              <a:t>Explain graphic</a:t>
            </a:r>
          </a:p>
          <a:p>
            <a:pPr marL="171450" indent="-171450"/>
            <a:endParaRPr lang="en-US" baseline="0" dirty="0" smtClean="0"/>
          </a:p>
          <a:p>
            <a:pPr marL="171450" indent="-171450"/>
            <a:r>
              <a:rPr lang="en-US" baseline="0" dirty="0" smtClean="0"/>
              <a:t>So if you think about that, if you make a request to the server to get version 4, it has to start at version 1 and iterate through each version applying those changes until it’s built up to version 4.</a:t>
            </a:r>
            <a:endParaRPr lang="en-US" dirty="0"/>
          </a:p>
        </p:txBody>
      </p:sp>
    </p:spTree>
    <p:extLst>
      <p:ext uri="{BB962C8B-B14F-4D97-AF65-F5344CB8AC3E}">
        <p14:creationId xmlns:p14="http://schemas.microsoft.com/office/powerpoint/2010/main" val="171125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sz="1100" kern="1200" dirty="0" smtClean="0">
                <a:solidFill>
                  <a:schemeClr val="tx1"/>
                </a:solidFill>
                <a:effectLst/>
                <a:latin typeface="+mn-lt"/>
                <a:ea typeface="+mn-ea"/>
                <a:cs typeface="+mn-cs"/>
              </a:rPr>
              <a:t>Git doesn’t store its data this way.</a:t>
            </a:r>
          </a:p>
          <a:p>
            <a:pPr marL="171450" indent="-171450"/>
            <a:endParaRPr lang="en-US" sz="1100" kern="1200" dirty="0" smtClean="0">
              <a:solidFill>
                <a:schemeClr val="tx1"/>
              </a:solidFill>
              <a:effectLst/>
              <a:latin typeface="+mn-lt"/>
              <a:ea typeface="+mn-ea"/>
              <a:cs typeface="+mn-cs"/>
            </a:endParaRPr>
          </a:p>
          <a:p>
            <a:pPr marL="171450" indent="-171450"/>
            <a:r>
              <a:rPr lang="en-US" sz="1100" kern="1200" dirty="0" smtClean="0">
                <a:solidFill>
                  <a:schemeClr val="tx1"/>
                </a:solidFill>
                <a:effectLst/>
                <a:latin typeface="+mn-lt"/>
                <a:ea typeface="+mn-ea"/>
                <a:cs typeface="+mn-cs"/>
              </a:rPr>
              <a:t>Instead, Git thinks of its data more like a set of snapshots of the filesystem at a given point in time.</a:t>
            </a:r>
          </a:p>
          <a:p>
            <a:pPr marL="171450" indent="-171450"/>
            <a:endParaRPr lang="en-US" sz="1100" kern="1200" dirty="0" smtClean="0">
              <a:solidFill>
                <a:schemeClr val="tx1"/>
              </a:solidFill>
              <a:effectLst/>
              <a:latin typeface="+mn-lt"/>
              <a:ea typeface="+mn-ea"/>
              <a:cs typeface="+mn-cs"/>
            </a:endParaRPr>
          </a:p>
          <a:p>
            <a:pPr marL="171450" indent="-171450"/>
            <a:r>
              <a:rPr lang="en-US" sz="1100" kern="1200" dirty="0" smtClean="0">
                <a:solidFill>
                  <a:schemeClr val="tx1"/>
                </a:solidFill>
                <a:effectLst/>
                <a:latin typeface="+mn-lt"/>
                <a:ea typeface="+mn-ea"/>
                <a:cs typeface="+mn-cs"/>
              </a:rPr>
              <a:t>Every time you commit, it basically takes a picture </a:t>
            </a:r>
            <a:r>
              <a:rPr lang="en-US" sz="1100" kern="1200" dirty="0" smtClean="0">
                <a:solidFill>
                  <a:schemeClr val="tx1"/>
                </a:solidFill>
                <a:effectLst/>
                <a:latin typeface="+mn-lt"/>
                <a:ea typeface="+mn-ea"/>
                <a:cs typeface="+mn-cs"/>
              </a:rPr>
              <a:t>(or “snapshot”) of </a:t>
            </a:r>
            <a:r>
              <a:rPr lang="en-US" sz="1100" kern="1200" dirty="0" smtClean="0">
                <a:solidFill>
                  <a:schemeClr val="tx1"/>
                </a:solidFill>
                <a:effectLst/>
                <a:latin typeface="+mn-lt"/>
                <a:ea typeface="+mn-ea"/>
                <a:cs typeface="+mn-cs"/>
              </a:rPr>
              <a:t>what all your files look like at that moment and stores a reference to that snapshot.</a:t>
            </a:r>
          </a:p>
          <a:p>
            <a:pPr marL="171450" indent="-171450"/>
            <a:endParaRPr lang="en-US" dirty="0" smtClean="0"/>
          </a:p>
          <a:p>
            <a:pPr marL="171450" indent="-171450"/>
            <a:r>
              <a:rPr lang="en-US" dirty="0" smtClean="0"/>
              <a:t>So if you want to check out version 4 of this repo, it doesn't have to build up to version 4 </a:t>
            </a:r>
            <a:r>
              <a:rPr lang="mr-IN" dirty="0" smtClean="0"/>
              <a:t>–</a:t>
            </a:r>
            <a:r>
              <a:rPr lang="en-US" dirty="0" smtClean="0"/>
              <a:t> it</a:t>
            </a:r>
            <a:r>
              <a:rPr lang="en-US" baseline="0" dirty="0" smtClean="0"/>
              <a:t> just grabs A2, B1 and C2 from your local repo and you’re done.</a:t>
            </a:r>
            <a:endParaRPr lang="en-US" dirty="0" smtClean="0"/>
          </a:p>
          <a:p>
            <a:pPr marL="171450" indent="-171450"/>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100" kern="1200" dirty="0" smtClean="0">
                <a:solidFill>
                  <a:schemeClr val="tx1"/>
                </a:solidFill>
                <a:effectLst/>
                <a:latin typeface="+mn-lt"/>
                <a:ea typeface="+mn-ea"/>
                <a:cs typeface="+mn-cs"/>
              </a:rPr>
              <a:t>This</a:t>
            </a:r>
            <a:r>
              <a:rPr lang="en-US" sz="1100" kern="1200" baseline="0" dirty="0" smtClean="0">
                <a:solidFill>
                  <a:schemeClr val="tx1"/>
                </a:solidFill>
                <a:effectLst/>
                <a:latin typeface="+mn-lt"/>
                <a:ea typeface="+mn-ea"/>
                <a:cs typeface="+mn-cs"/>
              </a:rPr>
              <a:t> is another reason why Git is so fast</a:t>
            </a:r>
            <a:r>
              <a:rPr lang="en-US" sz="1100" kern="1200" dirty="0" smtClean="0">
                <a:solidFill>
                  <a:schemeClr val="tx1"/>
                </a:solidFill>
                <a:effectLst/>
                <a:latin typeface="+mn-lt"/>
                <a:ea typeface="+mn-ea"/>
                <a:cs typeface="+mn-cs"/>
              </a:rPr>
              <a:t>, since a particular version of a file doesn’t have to be “assembled” from its diffs—the complete version of each file is available from </a:t>
            </a:r>
            <a:r>
              <a:rPr lang="en-US" sz="1100" kern="1200" dirty="0" err="1" smtClean="0">
                <a:solidFill>
                  <a:schemeClr val="tx1"/>
                </a:solidFill>
                <a:effectLst/>
                <a:latin typeface="+mn-lt"/>
                <a:ea typeface="+mn-ea"/>
                <a:cs typeface="+mn-cs"/>
              </a:rPr>
              <a:t>Git's</a:t>
            </a:r>
            <a:r>
              <a:rPr lang="en-US" sz="1100" kern="1200" dirty="0" smtClean="0">
                <a:solidFill>
                  <a:schemeClr val="tx1"/>
                </a:solidFill>
                <a:effectLst/>
                <a:latin typeface="+mn-lt"/>
                <a:ea typeface="+mn-ea"/>
                <a:cs typeface="+mn-cs"/>
              </a:rPr>
              <a:t> local repository.</a:t>
            </a:r>
          </a:p>
          <a:p>
            <a:pPr marL="171450" indent="-171450"/>
            <a:endParaRPr lang="en-US" dirty="0"/>
          </a:p>
        </p:txBody>
      </p:sp>
    </p:spTree>
    <p:extLst>
      <p:ext uri="{BB962C8B-B14F-4D97-AF65-F5344CB8AC3E}">
        <p14:creationId xmlns:p14="http://schemas.microsoft.com/office/powerpoint/2010/main" val="162486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indent="0">
              <a:buNone/>
            </a:pPr>
            <a:r>
              <a:rPr lang="en-US" sz="1100" i="0" u="none" kern="1200" dirty="0" smtClean="0">
                <a:solidFill>
                  <a:schemeClr val="tx1"/>
                </a:solidFill>
                <a:effectLst/>
                <a:latin typeface="+mn-lt"/>
                <a:ea typeface="+mn-ea"/>
                <a:cs typeface="+mn-cs"/>
              </a:rPr>
              <a:t>A fundamental concept that </a:t>
            </a:r>
            <a:r>
              <a:rPr lang="en-US" sz="1100" i="0" u="none" kern="1200" dirty="0" err="1" smtClean="0">
                <a:solidFill>
                  <a:schemeClr val="tx1"/>
                </a:solidFill>
                <a:effectLst/>
                <a:latin typeface="+mn-lt"/>
                <a:ea typeface="+mn-ea"/>
                <a:cs typeface="+mn-cs"/>
              </a:rPr>
              <a:t>Git</a:t>
            </a:r>
            <a:r>
              <a:rPr lang="en-US" sz="1100" i="0" u="none" kern="1200" dirty="0" smtClean="0">
                <a:solidFill>
                  <a:schemeClr val="tx1"/>
                </a:solidFill>
                <a:effectLst/>
                <a:latin typeface="+mn-lt"/>
                <a:ea typeface="+mn-ea"/>
                <a:cs typeface="+mn-cs"/>
              </a:rPr>
              <a:t> uses is “hashing”.</a:t>
            </a:r>
            <a:endParaRPr lang="en-US" sz="1100" i="0" u="none" kern="1200" dirty="0" smtClean="0">
              <a:solidFill>
                <a:schemeClr val="tx1"/>
              </a:solidFill>
              <a:effectLst/>
              <a:latin typeface="+mn-lt"/>
              <a:ea typeface="+mn-ea"/>
              <a:cs typeface="+mn-cs"/>
            </a:endParaRPr>
          </a:p>
          <a:p>
            <a:pPr marL="0" indent="0">
              <a:buNone/>
            </a:pPr>
            <a:endParaRPr lang="en-US" sz="1100" i="1" kern="1200" dirty="0" smtClean="0">
              <a:solidFill>
                <a:schemeClr val="tx1"/>
              </a:solidFill>
              <a:effectLst/>
              <a:latin typeface="+mn-lt"/>
              <a:ea typeface="+mn-ea"/>
              <a:cs typeface="+mn-cs"/>
            </a:endParaRPr>
          </a:p>
          <a:p>
            <a:pPr marL="0" indent="0">
              <a:buNone/>
            </a:pPr>
            <a:r>
              <a:rPr lang="en-US" sz="1100" i="1" kern="1200" dirty="0" smtClean="0">
                <a:solidFill>
                  <a:schemeClr val="tx1"/>
                </a:solidFill>
                <a:effectLst/>
                <a:latin typeface="+mn-lt"/>
                <a:ea typeface="+mn-ea"/>
                <a:cs typeface="+mn-cs"/>
              </a:rPr>
              <a:t>Everything</a:t>
            </a:r>
            <a:r>
              <a:rPr lang="en-US" sz="1100" kern="1200" dirty="0" smtClean="0">
                <a:solidFill>
                  <a:schemeClr val="tx1"/>
                </a:solidFill>
                <a:effectLst/>
                <a:latin typeface="+mn-lt"/>
                <a:ea typeface="+mn-ea"/>
                <a:cs typeface="+mn-cs"/>
              </a:rPr>
              <a:t> in Git is check-summed using</a:t>
            </a:r>
            <a:r>
              <a:rPr lang="en-US" sz="1100" kern="1200" baseline="0" dirty="0" smtClean="0">
                <a:solidFill>
                  <a:schemeClr val="tx1"/>
                </a:solidFill>
                <a:effectLst/>
                <a:latin typeface="+mn-lt"/>
                <a:ea typeface="+mn-ea"/>
                <a:cs typeface="+mn-cs"/>
              </a:rPr>
              <a:t> a SHA-1 hash </a:t>
            </a:r>
            <a:r>
              <a:rPr lang="en-US" sz="1100" kern="1200" dirty="0" smtClean="0">
                <a:solidFill>
                  <a:schemeClr val="tx1"/>
                </a:solidFill>
                <a:effectLst/>
                <a:latin typeface="+mn-lt"/>
                <a:ea typeface="+mn-ea"/>
                <a:cs typeface="+mn-cs"/>
              </a:rPr>
              <a:t>before it's </a:t>
            </a:r>
            <a:r>
              <a:rPr lang="en-US" sz="1100" kern="1200" dirty="0" smtClean="0">
                <a:solidFill>
                  <a:schemeClr val="tx1"/>
                </a:solidFill>
                <a:effectLst/>
                <a:latin typeface="+mn-lt"/>
                <a:ea typeface="+mn-ea"/>
                <a:cs typeface="+mn-cs"/>
              </a:rPr>
              <a:t>stored.</a:t>
            </a:r>
            <a:endParaRPr lang="en-US" sz="1100" kern="1200" dirty="0" smtClean="0">
              <a:solidFill>
                <a:schemeClr val="tx1"/>
              </a:solidFill>
              <a:effectLst/>
              <a:latin typeface="+mn-lt"/>
              <a:ea typeface="+mn-ea"/>
              <a:cs typeface="+mn-cs"/>
            </a:endParaRPr>
          </a:p>
          <a:p>
            <a:pPr marL="0" indent="0">
              <a:buNone/>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This is a 40-character string calculated based on the contents of a file or directory structure in Git.</a:t>
            </a:r>
            <a:endParaRPr lang="en-US" dirty="0" smtClean="0"/>
          </a:p>
          <a:p>
            <a:pPr marL="0" lvl="0" indent="0">
              <a:spcBef>
                <a:spcPts val="0"/>
              </a:spcBef>
              <a:buNone/>
            </a:pPr>
            <a:endParaRPr dirty="0"/>
          </a:p>
        </p:txBody>
      </p:sp>
    </p:spTree>
    <p:extLst>
      <p:ext uri="{BB962C8B-B14F-4D97-AF65-F5344CB8AC3E}">
        <p14:creationId xmlns:p14="http://schemas.microsoft.com/office/powerpoint/2010/main" val="172587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None/>
              <a:tabLst/>
              <a:defRPr/>
            </a:pPr>
            <a:r>
              <a:rPr lang="en-US" dirty="0" smtClean="0">
                <a:hlinkClick r:id="rId3"/>
              </a:rPr>
              <a:t>http://www.miraclesalad.com/webtools/sha1.php</a:t>
            </a:r>
          </a:p>
          <a:p>
            <a:pPr marL="0" marR="0" indent="0" algn="l" defTabSz="914400" rtl="0" eaLnBrk="1" fontAlgn="auto" latinLnBrk="0" hangingPunct="1">
              <a:lnSpc>
                <a:spcPct val="100000"/>
              </a:lnSpc>
              <a:spcBef>
                <a:spcPts val="0"/>
              </a:spcBef>
              <a:spcAft>
                <a:spcPts val="0"/>
              </a:spcAft>
              <a:buClrTx/>
              <a:buSzTx/>
              <a:buNone/>
              <a:tabLst/>
              <a:defRPr/>
            </a:pPr>
            <a:endParaRPr lang="en-US" dirty="0" smtClean="0">
              <a:hlinkClick r:id="rId3"/>
            </a:endParaRPr>
          </a:p>
          <a:p>
            <a:pPr marL="0" marR="0" indent="0" algn="l" defTabSz="914400" rtl="0" eaLnBrk="1" fontAlgn="auto" latinLnBrk="0" hangingPunct="1">
              <a:lnSpc>
                <a:spcPct val="100000"/>
              </a:lnSpc>
              <a:spcBef>
                <a:spcPts val="0"/>
              </a:spcBef>
              <a:spcAft>
                <a:spcPts val="0"/>
              </a:spcAft>
              <a:buClrTx/>
              <a:buSzTx/>
              <a:buNone/>
              <a:tabLst/>
              <a:defRPr/>
            </a:pPr>
            <a:r>
              <a:rPr lang="en-US" dirty="0" smtClean="0">
                <a:hlinkClick r:id="rId3"/>
              </a:rPr>
              <a:t>http://passwordsgenerator.net/sha1-hash-generator/</a:t>
            </a:r>
            <a:endParaRPr lang="en-US" dirty="0" smtClean="0"/>
          </a:p>
          <a:p>
            <a:pPr marL="0" indent="0">
              <a:buNone/>
            </a:pPr>
            <a:endParaRPr lang="en-US" dirty="0" smtClean="0"/>
          </a:p>
          <a:p>
            <a:pPr marL="0" indent="0">
              <a:buNone/>
            </a:pPr>
            <a:r>
              <a:rPr lang="en-US" sz="1100" b="0" kern="1200" dirty="0" smtClean="0">
                <a:solidFill>
                  <a:schemeClr val="tx1"/>
                </a:solidFill>
                <a:effectLst/>
                <a:latin typeface="+mn-lt"/>
                <a:ea typeface="+mn-ea"/>
                <a:cs typeface="+mn-cs"/>
              </a:rPr>
              <a:t>public class Person</a:t>
            </a:r>
          </a:p>
          <a:p>
            <a:pPr marL="0" indent="0">
              <a:buNone/>
            </a:pPr>
            <a:r>
              <a:rPr lang="en-US" sz="1100" b="0" kern="1200" dirty="0" smtClean="0">
                <a:solidFill>
                  <a:schemeClr val="tx1"/>
                </a:solidFill>
                <a:effectLst/>
                <a:latin typeface="+mn-lt"/>
                <a:ea typeface="+mn-ea"/>
                <a:cs typeface="+mn-cs"/>
              </a:rPr>
              <a:t>{</a:t>
            </a:r>
          </a:p>
          <a:p>
            <a:pPr marL="0" indent="0">
              <a:buNone/>
            </a:pPr>
            <a:r>
              <a:rPr lang="en-US" sz="1100" b="0" kern="1200" dirty="0" smtClean="0">
                <a:solidFill>
                  <a:schemeClr val="tx1"/>
                </a:solidFill>
                <a:effectLst/>
                <a:latin typeface="+mn-lt"/>
                <a:ea typeface="+mn-ea"/>
                <a:cs typeface="+mn-cs"/>
              </a:rPr>
              <a:t>	public string </a:t>
            </a:r>
            <a:r>
              <a:rPr lang="en-US" sz="1100" b="0" kern="1200" dirty="0" err="1" smtClean="0">
                <a:solidFill>
                  <a:schemeClr val="tx1"/>
                </a:solidFill>
                <a:effectLst/>
                <a:latin typeface="+mn-lt"/>
                <a:ea typeface="+mn-ea"/>
                <a:cs typeface="+mn-cs"/>
              </a:rPr>
              <a:t>FirstName</a:t>
            </a:r>
            <a:r>
              <a:rPr lang="en-US" sz="1100" b="0" kern="1200" dirty="0" smtClean="0">
                <a:solidFill>
                  <a:schemeClr val="tx1"/>
                </a:solidFill>
                <a:effectLst/>
                <a:latin typeface="+mn-lt"/>
                <a:ea typeface="+mn-ea"/>
                <a:cs typeface="+mn-cs"/>
              </a:rPr>
              <a:t> { get; set; }</a:t>
            </a:r>
          </a:p>
          <a:p>
            <a:pPr marL="0" indent="0">
              <a:buNone/>
            </a:pPr>
            <a:r>
              <a:rPr lang="en-US" sz="1100" b="0" kern="1200" dirty="0" smtClean="0">
                <a:solidFill>
                  <a:schemeClr val="tx1"/>
                </a:solidFill>
                <a:effectLst/>
                <a:latin typeface="+mn-lt"/>
                <a:ea typeface="+mn-ea"/>
                <a:cs typeface="+mn-cs"/>
              </a:rPr>
              <a:t>	public string </a:t>
            </a:r>
            <a:r>
              <a:rPr lang="en-US" sz="1100" b="0" kern="1200" dirty="0" err="1" smtClean="0">
                <a:solidFill>
                  <a:schemeClr val="tx1"/>
                </a:solidFill>
                <a:effectLst/>
                <a:latin typeface="+mn-lt"/>
                <a:ea typeface="+mn-ea"/>
                <a:cs typeface="+mn-cs"/>
              </a:rPr>
              <a:t>LastName</a:t>
            </a:r>
            <a:r>
              <a:rPr lang="en-US" sz="1100" b="0" kern="1200" dirty="0" smtClean="0">
                <a:solidFill>
                  <a:schemeClr val="tx1"/>
                </a:solidFill>
                <a:effectLst/>
                <a:latin typeface="+mn-lt"/>
                <a:ea typeface="+mn-ea"/>
                <a:cs typeface="+mn-cs"/>
              </a:rPr>
              <a:t> { get; set; }</a:t>
            </a:r>
          </a:p>
          <a:p>
            <a:pPr marL="0" indent="0">
              <a:buNone/>
            </a:pPr>
            <a:r>
              <a:rPr lang="en-US" sz="1100" b="0" kern="1200" dirty="0" smtClean="0">
                <a:solidFill>
                  <a:schemeClr val="tx1"/>
                </a:solidFill>
                <a:effectLst/>
                <a:latin typeface="+mn-lt"/>
                <a:ea typeface="+mn-ea"/>
                <a:cs typeface="+mn-cs"/>
              </a:rPr>
              <a:t>}</a:t>
            </a:r>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“deterministic”</a:t>
            </a:r>
          </a:p>
          <a:p>
            <a:pPr lvl="0">
              <a:spcBef>
                <a:spcPts val="0"/>
              </a:spcBef>
              <a:buNone/>
            </a:pPr>
            <a:endParaRPr dirty="0"/>
          </a:p>
        </p:txBody>
      </p:sp>
    </p:spTree>
    <p:extLst>
      <p:ext uri="{BB962C8B-B14F-4D97-AF65-F5344CB8AC3E}">
        <p14:creationId xmlns:p14="http://schemas.microsoft.com/office/powerpoint/2010/main" val="250705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100" b="1" i="0" kern="1200" dirty="0" smtClean="0">
                <a:solidFill>
                  <a:schemeClr val="tx1"/>
                </a:solidFill>
                <a:effectLst/>
                <a:latin typeface="+mn-lt"/>
                <a:ea typeface="+mn-ea"/>
                <a:cs typeface="+mn-cs"/>
              </a:rPr>
              <a:t>Git is all about commits. </a:t>
            </a:r>
            <a:r>
              <a:rPr lang="en-US" sz="1100" b="0" i="0" kern="1200" dirty="0" smtClean="0">
                <a:solidFill>
                  <a:schemeClr val="tx1"/>
                </a:solidFill>
                <a:effectLst/>
                <a:latin typeface="+mn-lt"/>
                <a:ea typeface="+mn-ea"/>
                <a:cs typeface="+mn-cs"/>
              </a:rPr>
              <a:t>You stage commits, create commits, view old commits, transfer commits between repositories. Most</a:t>
            </a:r>
            <a:r>
              <a:rPr lang="en-US" sz="1100" b="0" i="0" kern="1200" baseline="0" dirty="0" smtClean="0">
                <a:solidFill>
                  <a:schemeClr val="tx1"/>
                </a:solidFill>
                <a:effectLst/>
                <a:latin typeface="+mn-lt"/>
                <a:ea typeface="+mn-ea"/>
                <a:cs typeface="+mn-cs"/>
              </a:rPr>
              <a:t> Git commands operate on commits.</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dirty="0" smtClean="0"/>
              <a:t>But what is a commit exactly? Well, a commit is that snapshot</a:t>
            </a:r>
            <a:r>
              <a:rPr lang="en-US" baseline="0" dirty="0" smtClean="0"/>
              <a:t> of your project that I referenced earlier.</a:t>
            </a:r>
            <a:endParaRPr lang="en-US" dirty="0" smtClean="0"/>
          </a:p>
          <a:p>
            <a:pPr lvl="0">
              <a:spcBef>
                <a:spcPts val="0"/>
              </a:spcBef>
              <a:buNone/>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It marks a specific version of your</a:t>
            </a:r>
            <a:r>
              <a:rPr lang="en-US" sz="1100" kern="1200" baseline="0" dirty="0" smtClean="0">
                <a:solidFill>
                  <a:schemeClr val="tx1"/>
                </a:solidFill>
                <a:effectLst/>
                <a:latin typeface="+mn-lt"/>
                <a:ea typeface="+mn-ea"/>
                <a:cs typeface="+mn-cs"/>
              </a:rPr>
              <a:t> project</a:t>
            </a:r>
            <a:r>
              <a:rPr lang="en-US" sz="1100" kern="1200" dirty="0" smtClean="0">
                <a:solidFill>
                  <a:schemeClr val="tx1"/>
                </a:solidFill>
                <a:effectLst/>
                <a:latin typeface="+mn-lt"/>
                <a:ea typeface="+mn-ea"/>
                <a:cs typeface="+mn-cs"/>
              </a:rPr>
              <a:t>. It knows exactly how all of your files looked and can therefore be used</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to restore them to that state.</a:t>
            </a:r>
          </a:p>
        </p:txBody>
      </p:sp>
    </p:spTree>
    <p:extLst>
      <p:ext uri="{BB962C8B-B14F-4D97-AF65-F5344CB8AC3E}">
        <p14:creationId xmlns:p14="http://schemas.microsoft.com/office/powerpoint/2010/main" val="15242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dirty="0" smtClean="0"/>
              <a:t>This is a screenshot</a:t>
            </a:r>
            <a:r>
              <a:rPr lang="en-US" baseline="0" dirty="0" smtClean="0"/>
              <a:t> I made from an excellent tool called Tower. Most tools will show something similar. </a:t>
            </a:r>
          </a:p>
          <a:p>
            <a:pPr marL="171450" indent="-171450"/>
            <a:endParaRPr lang="en-US" dirty="0" smtClean="0"/>
          </a:p>
          <a:p>
            <a:pPr marL="171450" indent="-171450"/>
            <a:r>
              <a:rPr lang="en-US" dirty="0" smtClean="0"/>
              <a:t>Each commit contains</a:t>
            </a:r>
          </a:p>
          <a:p>
            <a:pPr marL="628650" lvl="1" indent="-171450"/>
            <a:r>
              <a:rPr lang="en-US" dirty="0" smtClean="0"/>
              <a:t>The author’s name</a:t>
            </a:r>
            <a:r>
              <a:rPr lang="en-US" baseline="0" dirty="0" smtClean="0"/>
              <a:t> and </a:t>
            </a:r>
            <a:r>
              <a:rPr lang="en-US" dirty="0" smtClean="0"/>
              <a:t>email</a:t>
            </a:r>
          </a:p>
          <a:p>
            <a:pPr marL="628650" lvl="1" indent="-171450"/>
            <a:r>
              <a:rPr lang="en-US" baseline="0" dirty="0" smtClean="0"/>
              <a:t>t</a:t>
            </a:r>
            <a:r>
              <a:rPr lang="en-US" dirty="0" smtClean="0"/>
              <a:t>he date of</a:t>
            </a:r>
            <a:r>
              <a:rPr lang="en-US" baseline="0" dirty="0" smtClean="0"/>
              <a:t> the commit</a:t>
            </a:r>
          </a:p>
          <a:p>
            <a:pPr marL="628650" lvl="1" indent="-171450"/>
            <a:endParaRPr lang="en-US" dirty="0" smtClean="0"/>
          </a:p>
          <a:p>
            <a:pPr marL="628650" lvl="1" indent="-171450"/>
            <a:r>
              <a:rPr lang="en-US" dirty="0" smtClean="0"/>
              <a:t>The commit message entered</a:t>
            </a:r>
            <a:r>
              <a:rPr lang="en-US" baseline="0" dirty="0" smtClean="0"/>
              <a:t> by the author to describe the changes</a:t>
            </a:r>
          </a:p>
          <a:p>
            <a:pPr marL="1085850" lvl="2" indent="-171450"/>
            <a:r>
              <a:rPr lang="en-US" baseline="0" dirty="0" smtClean="0"/>
              <a:t>Hopefully, you create better commit messages than me</a:t>
            </a:r>
          </a:p>
          <a:p>
            <a:pPr marL="1085850" lvl="2" indent="-171450"/>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A reference to the</a:t>
            </a:r>
            <a:r>
              <a:rPr lang="en-US" baseline="0" dirty="0" smtClean="0"/>
              <a:t> </a:t>
            </a:r>
            <a:r>
              <a:rPr lang="en-US" dirty="0" smtClean="0"/>
              <a:t>snapshot of the files you staged.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The </a:t>
            </a:r>
            <a:r>
              <a:rPr lang="en-US" baseline="0" dirty="0" smtClean="0"/>
              <a:t>SHA-1 hash </a:t>
            </a:r>
            <a:r>
              <a:rPr lang="en-US" sz="1100" kern="1200" dirty="0" smtClean="0">
                <a:solidFill>
                  <a:schemeClr val="tx1"/>
                </a:solidFill>
                <a:effectLst/>
                <a:latin typeface="+mn-lt"/>
                <a:ea typeface="+mn-ea"/>
                <a:cs typeface="+mn-cs"/>
              </a:rPr>
              <a:t>of the commit’s contents -</a:t>
            </a:r>
            <a:r>
              <a:rPr lang="en-US" sz="1100" kern="1200" baseline="0" dirty="0" smtClean="0">
                <a:solidFill>
                  <a:schemeClr val="tx1"/>
                </a:solidFill>
                <a:effectLst/>
                <a:latin typeface="+mn-lt"/>
                <a:ea typeface="+mn-ea"/>
                <a:cs typeface="+mn-cs"/>
              </a:rPr>
              <a:t> </a:t>
            </a:r>
            <a:r>
              <a:rPr lang="en-US" dirty="0" smtClean="0"/>
              <a:t>commit’s unique id</a:t>
            </a:r>
            <a:endParaRPr lang="en-US" sz="1100" kern="1200" dirty="0" smtClean="0">
              <a:solidFill>
                <a:schemeClr val="tx1"/>
              </a:solidFill>
              <a:effectLst/>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calculated based on the content of the files, the directories, the committer, the commit message, and several other factors.</a:t>
            </a:r>
          </a:p>
          <a:p>
            <a:pPr marL="628650" lvl="1" indent="-171450"/>
            <a:endParaRPr lang="en-US" dirty="0" smtClean="0"/>
          </a:p>
          <a:p>
            <a:pPr marL="628650" lvl="1" indent="-171450"/>
            <a:r>
              <a:rPr lang="en-US" dirty="0" smtClean="0"/>
              <a:t>a pointer to the commit that came before it</a:t>
            </a:r>
          </a:p>
        </p:txBody>
      </p:sp>
    </p:spTree>
    <p:extLst>
      <p:ext uri="{BB962C8B-B14F-4D97-AF65-F5344CB8AC3E}">
        <p14:creationId xmlns:p14="http://schemas.microsoft.com/office/powerpoint/2010/main" val="2088945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19175" y="2876425"/>
            <a:ext cx="6680400" cy="1546500"/>
          </a:xfrm>
          <a:prstGeom prst="rect">
            <a:avLst/>
          </a:prstGeom>
        </p:spPr>
        <p:txBody>
          <a:bodyPr wrap="square" lIns="91425" tIns="91425" rIns="91425" bIns="91425" anchor="t"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cxnSp>
        <p:nvCxnSpPr>
          <p:cNvPr id="10" name="Shape 10"/>
          <p:cNvCxnSpPr>
            <a:stCxn id="11" idx="4"/>
          </p:cNvCxnSpPr>
          <p:nvPr/>
        </p:nvCxnSpPr>
        <p:spPr>
          <a:xfrm>
            <a:off x="903750" y="3563700"/>
            <a:ext cx="0" cy="3294300"/>
          </a:xfrm>
          <a:prstGeom prst="straightConnector1">
            <a:avLst/>
          </a:prstGeom>
          <a:noFill/>
          <a:ln w="9525" cap="flat" cmpd="sng">
            <a:solidFill>
              <a:srgbClr val="999FA9"/>
            </a:solidFill>
            <a:prstDash val="solid"/>
            <a:round/>
            <a:headEnd type="none" w="lg" len="lg"/>
            <a:tailEnd type="none" w="lg" len="lg"/>
          </a:ln>
        </p:spPr>
      </p:cxnSp>
      <p:sp>
        <p:nvSpPr>
          <p:cNvPr id="11" name="Shape 11"/>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1530175" y="3077050"/>
            <a:ext cx="6767100" cy="709800"/>
          </a:xfrm>
          <a:prstGeom prst="rect">
            <a:avLst/>
          </a:prstGeom>
        </p:spPr>
        <p:txBody>
          <a:bodyPr wrap="square" lIns="91425" tIns="91425" rIns="91425" bIns="91425" anchor="ctr"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4" name="Shape 14"/>
          <p:cNvSpPr txBox="1">
            <a:spLocks noGrp="1"/>
          </p:cNvSpPr>
          <p:nvPr>
            <p:ph type="subTitle" idx="1"/>
          </p:nvPr>
        </p:nvSpPr>
        <p:spPr>
          <a:xfrm>
            <a:off x="1530175" y="3710550"/>
            <a:ext cx="6927900" cy="470700"/>
          </a:xfrm>
          <a:prstGeom prst="rect">
            <a:avLst/>
          </a:prstGeom>
        </p:spPr>
        <p:txBody>
          <a:bodyPr wrap="square" lIns="91425" tIns="91425" rIns="91425" bIns="91425" anchor="t" anchorCtr="0"/>
          <a:lstStyle>
            <a:lvl1pPr lvl="0" rtl="0">
              <a:spcBef>
                <a:spcPts val="0"/>
              </a:spcBef>
              <a:buSzPct val="100000"/>
              <a:buNone/>
              <a:defRPr sz="1800"/>
            </a:lvl1pPr>
            <a:lvl2pPr lvl="1" rtl="0">
              <a:spcBef>
                <a:spcPts val="0"/>
              </a:spcBef>
              <a:buSzPct val="100000"/>
              <a:buNone/>
              <a:defRPr sz="1800"/>
            </a:lvl2pPr>
            <a:lvl3pPr lvl="2" rtl="0">
              <a:spcBef>
                <a:spcPts val="0"/>
              </a:spcBef>
              <a:buSzPct val="100000"/>
              <a:buNone/>
              <a:defRPr sz="1800"/>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5" name="Shape 1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16" name="Shape 16"/>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cxnSp>
        <p:nvCxnSpPr>
          <p:cNvPr id="45" name="Shape 4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6" name="Shape 46"/>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1165475" y="1600200"/>
            <a:ext cx="33069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31" name="Shape 31"/>
          <p:cNvSpPr txBox="1">
            <a:spLocks noGrp="1"/>
          </p:cNvSpPr>
          <p:nvPr>
            <p:ph type="body" idx="2"/>
          </p:nvPr>
        </p:nvSpPr>
        <p:spPr>
          <a:xfrm>
            <a:off x="4671570" y="1600200"/>
            <a:ext cx="33069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cxnSp>
        <p:nvCxnSpPr>
          <p:cNvPr id="32" name="Shape 3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33" name="Shape 33"/>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9320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1"/>
        <p:cNvGrpSpPr/>
        <p:nvPr/>
      </p:nvGrpSpPr>
      <p:grpSpPr>
        <a:xfrm>
          <a:off x="0" y="0"/>
          <a:ext cx="0" cy="0"/>
          <a:chOff x="0" y="0"/>
          <a:chExt cx="0" cy="0"/>
        </a:xfrm>
      </p:grpSpPr>
      <p:cxnSp>
        <p:nvCxnSpPr>
          <p:cNvPr id="52" name="Shape 5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53" name="Shape 53"/>
          <p:cNvSpPr/>
          <p:nvPr/>
        </p:nvSpPr>
        <p:spPr>
          <a:xfrm>
            <a:off x="808650" y="3333900"/>
            <a:ext cx="190200" cy="1902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9047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24" name="Shape 24"/>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27" name="Shape 27"/>
          <p:cNvSpPr txBox="1">
            <a:spLocks noGrp="1"/>
          </p:cNvSpPr>
          <p:nvPr>
            <p:ph type="body" idx="1"/>
          </p:nvPr>
        </p:nvSpPr>
        <p:spPr>
          <a:xfrm>
            <a:off x="1165498" y="1600200"/>
            <a:ext cx="6858000" cy="4967700"/>
          </a:xfrm>
          <a:prstGeom prst="rect">
            <a:avLst/>
          </a:prstGeom>
        </p:spPr>
        <p:txBody>
          <a:bodyPr wrap="square"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113343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key color">
    <p:bg>
      <p:bgPr>
        <a:solidFill>
          <a:srgbClr val="39C0BA"/>
        </a:solidFill>
        <a:effectLst/>
      </p:bgPr>
    </p:bg>
    <p:spTree>
      <p:nvGrpSpPr>
        <p:cNvPr id="1" name="Shape 54"/>
        <p:cNvGrpSpPr/>
        <p:nvPr/>
      </p:nvGrpSpPr>
      <p:grpSpPr>
        <a:xfrm>
          <a:off x="0" y="0"/>
          <a:ext cx="0" cy="0"/>
          <a:chOff x="0" y="0"/>
          <a:chExt cx="0" cy="0"/>
        </a:xfrm>
      </p:grpSpPr>
      <p:cxnSp>
        <p:nvCxnSpPr>
          <p:cNvPr id="55" name="Shape 55"/>
          <p:cNvCxnSpPr/>
          <p:nvPr/>
        </p:nvCxnSpPr>
        <p:spPr>
          <a:xfrm>
            <a:off x="903825" y="-7925"/>
            <a:ext cx="0" cy="6866100"/>
          </a:xfrm>
          <a:prstGeom prst="straightConnector1">
            <a:avLst/>
          </a:prstGeom>
          <a:noFill/>
          <a:ln w="9525" cap="flat" cmpd="sng">
            <a:solidFill>
              <a:srgbClr val="2E3037"/>
            </a:solidFill>
            <a:prstDash val="solid"/>
            <a:round/>
            <a:headEnd type="none" w="lg" len="lg"/>
            <a:tailEnd type="none" w="lg" len="lg"/>
          </a:ln>
        </p:spPr>
      </p:cxnSp>
      <p:sp>
        <p:nvSpPr>
          <p:cNvPr id="56" name="Shape 56"/>
          <p:cNvSpPr/>
          <p:nvPr/>
        </p:nvSpPr>
        <p:spPr>
          <a:xfrm>
            <a:off x="808650" y="3333900"/>
            <a:ext cx="190200" cy="190200"/>
          </a:xfrm>
          <a:prstGeom prst="ellipse">
            <a:avLst/>
          </a:prstGeom>
          <a:solidFill>
            <a:srgbClr val="39C0BA"/>
          </a:solidFill>
          <a:ln w="952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071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body" idx="1"/>
          </p:nvPr>
        </p:nvSpPr>
        <p:spPr>
          <a:xfrm>
            <a:off x="1165475" y="1673975"/>
            <a:ext cx="2403600" cy="48939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8" name="Shape 38"/>
          <p:cNvSpPr txBox="1">
            <a:spLocks noGrp="1"/>
          </p:cNvSpPr>
          <p:nvPr>
            <p:ph type="body" idx="2"/>
          </p:nvPr>
        </p:nvSpPr>
        <p:spPr>
          <a:xfrm>
            <a:off x="3692249" y="1673975"/>
            <a:ext cx="2403600" cy="48939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9" name="Shape 39"/>
          <p:cNvSpPr txBox="1">
            <a:spLocks noGrp="1"/>
          </p:cNvSpPr>
          <p:nvPr>
            <p:ph type="body" idx="3"/>
          </p:nvPr>
        </p:nvSpPr>
        <p:spPr>
          <a:xfrm>
            <a:off x="6219023" y="1673975"/>
            <a:ext cx="2403600" cy="48939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cxnSp>
        <p:nvCxnSpPr>
          <p:cNvPr id="40" name="Shape 40"/>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1" name="Shape 41"/>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507379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2E3037"/>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5475" y="665975"/>
            <a:ext cx="6858000" cy="459900"/>
          </a:xfrm>
          <a:prstGeom prst="rect">
            <a:avLst/>
          </a:prstGeom>
          <a:noFill/>
          <a:ln>
            <a:noFill/>
          </a:ln>
        </p:spPr>
        <p:txBody>
          <a:bodyPr wrap="square" lIns="91425" tIns="91425" rIns="91425" bIns="91425" anchor="b" anchorCtr="0"/>
          <a:lstStyle>
            <a:lvl1pPr lv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7" name="Shape 7"/>
          <p:cNvSpPr txBox="1">
            <a:spLocks noGrp="1"/>
          </p:cNvSpPr>
          <p:nvPr>
            <p:ph type="body" idx="1"/>
          </p:nvPr>
        </p:nvSpPr>
        <p:spPr>
          <a:xfrm>
            <a:off x="1165498" y="1600200"/>
            <a:ext cx="6858000" cy="4967700"/>
          </a:xfrm>
          <a:prstGeom prst="rect">
            <a:avLst/>
          </a:prstGeom>
          <a:noFill/>
          <a:ln>
            <a:noFill/>
          </a:ln>
        </p:spPr>
        <p:txBody>
          <a:bodyPr wrap="square" lIns="91425" tIns="91425" rIns="91425" bIns="91425" anchor="t" anchorCtr="0"/>
          <a:lstStyle>
            <a:lvl1pPr lv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3pPr>
            <a:lvl4pPr lvl="3">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4pPr>
            <a:lvl5pPr lvl="4">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5pPr>
            <a:lvl6pPr lvl="5">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6pPr>
            <a:lvl7pPr lvl="6">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7pPr>
            <a:lvl8pPr lvl="7">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8pPr>
            <a:lvl9pPr lvl="8">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9" r:id="rId4"/>
    <p:sldLayoutId id="2147483660" r:id="rId5"/>
    <p:sldLayoutId id="2147483661" r:id="rId6"/>
    <p:sldLayoutId id="2147483662" r:id="rId7"/>
    <p:sldLayoutId id="2147483663" r:id="rId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unsplash.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271048" y="3649675"/>
            <a:ext cx="7223246" cy="1287378"/>
          </a:xfrm>
          <a:prstGeom prst="rect">
            <a:avLst/>
          </a:prstGeom>
        </p:spPr>
        <p:txBody>
          <a:bodyPr wrap="square" lIns="91425" tIns="91425" rIns="91425" bIns="91425" anchor="t" anchorCtr="0">
            <a:noAutofit/>
          </a:bodyPr>
          <a:lstStyle/>
          <a:p>
            <a:pPr lvl="0">
              <a:spcBef>
                <a:spcPts val="0"/>
              </a:spcBef>
              <a:buNone/>
            </a:pPr>
            <a:r>
              <a:rPr lang="en-US" dirty="0" smtClean="0"/>
              <a:t>      </a:t>
            </a:r>
            <a:r>
              <a:rPr lang="en-US" dirty="0" err="1" smtClean="0">
                <a:latin typeface="Times New Roman" charset="0"/>
                <a:ea typeface="Times New Roman" charset="0"/>
                <a:cs typeface="Times New Roman" charset="0"/>
              </a:rPr>
              <a:t>Demystifed</a:t>
            </a:r>
            <a:endParaRPr lang="en" dirty="0">
              <a:latin typeface="Times New Roman" charset="0"/>
              <a:ea typeface="Times New Roman" charset="0"/>
              <a:cs typeface="Times New Roman" charset="0"/>
            </a:endParaRPr>
          </a:p>
        </p:txBody>
      </p:sp>
      <p:pic>
        <p:nvPicPr>
          <p:cNvPr id="3" name="Picture 2"/>
          <p:cNvPicPr>
            <a:picLocks noChangeAspect="1"/>
          </p:cNvPicPr>
          <p:nvPr/>
        </p:nvPicPr>
        <p:blipFill>
          <a:blip r:embed="rId3"/>
          <a:stretch>
            <a:fillRect/>
          </a:stretch>
        </p:blipFill>
        <p:spPr>
          <a:xfrm>
            <a:off x="2610851" y="2198878"/>
            <a:ext cx="3272589" cy="1366576"/>
          </a:xfrm>
          <a:prstGeom prst="rect">
            <a:avLst/>
          </a:prstGeom>
        </p:spPr>
      </p:pic>
      <p:sp>
        <p:nvSpPr>
          <p:cNvPr id="2" name="TextBox 1"/>
          <p:cNvSpPr txBox="1"/>
          <p:nvPr/>
        </p:nvSpPr>
        <p:spPr>
          <a:xfrm>
            <a:off x="4078014" y="5927834"/>
            <a:ext cx="1271502" cy="307777"/>
          </a:xfrm>
          <a:prstGeom prst="rect">
            <a:avLst/>
          </a:prstGeom>
          <a:noFill/>
        </p:spPr>
        <p:txBody>
          <a:bodyPr wrap="none" rtlCol="0">
            <a:spAutoFit/>
          </a:bodyPr>
          <a:lstStyle/>
          <a:p>
            <a:r>
              <a:rPr lang="en-US" dirty="0" smtClean="0">
                <a:solidFill>
                  <a:schemeClr val="bg1"/>
                </a:solidFill>
              </a:rPr>
              <a:t>By Kent Peek</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COMMITS FORM A CHAIN</a:t>
            </a:r>
            <a:endParaRPr lang="en-US" dirty="0"/>
          </a:p>
        </p:txBody>
      </p:sp>
      <p:pic>
        <p:nvPicPr>
          <p:cNvPr id="5" name="Picture 4"/>
          <p:cNvPicPr>
            <a:picLocks noChangeAspect="1"/>
          </p:cNvPicPr>
          <p:nvPr/>
        </p:nvPicPr>
        <p:blipFill>
          <a:blip r:embed="rId3"/>
          <a:stretch>
            <a:fillRect/>
          </a:stretch>
        </p:blipFill>
        <p:spPr>
          <a:xfrm>
            <a:off x="1251559" y="1911765"/>
            <a:ext cx="7624357" cy="3400463"/>
          </a:xfrm>
          <a:prstGeom prst="rect">
            <a:avLst/>
          </a:prstGeom>
        </p:spPr>
      </p:pic>
    </p:spTree>
    <p:extLst>
      <p:ext uri="{BB962C8B-B14F-4D97-AF65-F5344CB8AC3E}">
        <p14:creationId xmlns:p14="http://schemas.microsoft.com/office/powerpoint/2010/main" val="2037712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COMMIT DEMO</a:t>
            </a:r>
            <a:endParaRPr lang="en" sz="3600" b="1" dirty="0">
              <a:solidFill>
                <a:srgbClr val="F3F3F3"/>
              </a:solidFill>
            </a:endParaRPr>
          </a:p>
        </p:txBody>
      </p:sp>
    </p:spTree>
    <p:extLst>
      <p:ext uri="{BB962C8B-B14F-4D97-AF65-F5344CB8AC3E}">
        <p14:creationId xmlns:p14="http://schemas.microsoft.com/office/powerpoint/2010/main" val="652054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305100" y="575588"/>
            <a:ext cx="6767100" cy="709800"/>
          </a:xfrm>
          <a:prstGeom prst="rect">
            <a:avLst/>
          </a:prstGeom>
        </p:spPr>
        <p:txBody>
          <a:bodyPr wrap="square" lIns="91425" tIns="91425" rIns="91425" bIns="91425" anchor="ctr" anchorCtr="0">
            <a:noAutofit/>
          </a:bodyPr>
          <a:lstStyle/>
          <a:p>
            <a:pPr lvl="0" rtl="0">
              <a:spcBef>
                <a:spcPts val="0"/>
              </a:spcBef>
              <a:buNone/>
            </a:pPr>
            <a:r>
              <a:rPr lang="en-US" dirty="0" smtClean="0"/>
              <a:t>BRANCHING</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lvl="0" algn="ctr">
              <a:spcBef>
                <a:spcPts val="0"/>
              </a:spcBef>
              <a:buNone/>
            </a:pPr>
            <a:endParaRPr lang="en" sz="3000" dirty="0">
              <a:solidFill>
                <a:srgbClr val="2E3037"/>
              </a:solidFill>
              <a:latin typeface="Quicksand"/>
              <a:ea typeface="Quicksand"/>
              <a:cs typeface="Quicksand"/>
              <a:sym typeface="Quicksand"/>
            </a:endParaRPr>
          </a:p>
        </p:txBody>
      </p:sp>
    </p:spTree>
    <p:extLst>
      <p:ext uri="{BB962C8B-B14F-4D97-AF65-F5344CB8AC3E}">
        <p14:creationId xmlns:p14="http://schemas.microsoft.com/office/powerpoint/2010/main" val="2065416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291221"/>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BRANCHING</a:t>
            </a:r>
            <a:endParaRPr lang="en" sz="2400" dirty="0">
              <a:solidFill>
                <a:srgbClr val="39C0BA"/>
              </a:solidFill>
            </a:endParaRPr>
          </a:p>
        </p:txBody>
      </p:sp>
      <p:pic>
        <p:nvPicPr>
          <p:cNvPr id="3" name="Picture 2"/>
          <p:cNvPicPr>
            <a:picLocks noChangeAspect="1"/>
          </p:cNvPicPr>
          <p:nvPr/>
        </p:nvPicPr>
        <p:blipFill>
          <a:blip r:embed="rId3"/>
          <a:stretch>
            <a:fillRect/>
          </a:stretch>
        </p:blipFill>
        <p:spPr>
          <a:xfrm>
            <a:off x="1427287" y="1574546"/>
            <a:ext cx="6334374" cy="3753186"/>
          </a:xfrm>
          <a:prstGeom prst="rect">
            <a:avLst/>
          </a:prstGeom>
        </p:spPr>
      </p:pic>
      <p:sp>
        <p:nvSpPr>
          <p:cNvPr id="8" name="Freeform 7"/>
          <p:cNvSpPr/>
          <p:nvPr/>
        </p:nvSpPr>
        <p:spPr>
          <a:xfrm>
            <a:off x="1209968" y="1758217"/>
            <a:ext cx="6574391" cy="2969802"/>
          </a:xfrm>
          <a:custGeom>
            <a:avLst/>
            <a:gdLst>
              <a:gd name="connsiteX0" fmla="*/ 6458800 w 6574391"/>
              <a:gd name="connsiteY0" fmla="*/ 94967 h 2969802"/>
              <a:gd name="connsiteX1" fmla="*/ 2971888 w 6574391"/>
              <a:gd name="connsiteY1" fmla="*/ 168119 h 2969802"/>
              <a:gd name="connsiteX2" fmla="*/ 1838032 w 6574391"/>
              <a:gd name="connsiteY2" fmla="*/ 1643351 h 2969802"/>
              <a:gd name="connsiteX3" fmla="*/ 216496 w 6574391"/>
              <a:gd name="connsiteY3" fmla="*/ 1570199 h 2969802"/>
              <a:gd name="connsiteX4" fmla="*/ 253072 w 6574391"/>
              <a:gd name="connsiteY4" fmla="*/ 2862551 h 2969802"/>
              <a:gd name="connsiteX5" fmla="*/ 2386672 w 6574391"/>
              <a:gd name="connsiteY5" fmla="*/ 2728439 h 2969802"/>
              <a:gd name="connsiteX6" fmla="*/ 3301072 w 6574391"/>
              <a:gd name="connsiteY6" fmla="*/ 1387319 h 2969802"/>
              <a:gd name="connsiteX7" fmla="*/ 6251536 w 6574391"/>
              <a:gd name="connsiteY7" fmla="*/ 1362935 h 2969802"/>
              <a:gd name="connsiteX8" fmla="*/ 6446608 w 6574391"/>
              <a:gd name="connsiteY8" fmla="*/ 34007 h 296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74391" h="2969802">
                <a:moveTo>
                  <a:pt x="6458800" y="94967"/>
                </a:moveTo>
                <a:cubicBezTo>
                  <a:pt x="5100408" y="2511"/>
                  <a:pt x="3742016" y="-89945"/>
                  <a:pt x="2971888" y="168119"/>
                </a:cubicBezTo>
                <a:cubicBezTo>
                  <a:pt x="2201760" y="426183"/>
                  <a:pt x="2297264" y="1409671"/>
                  <a:pt x="1838032" y="1643351"/>
                </a:cubicBezTo>
                <a:cubicBezTo>
                  <a:pt x="1378800" y="1877031"/>
                  <a:pt x="480656" y="1366999"/>
                  <a:pt x="216496" y="1570199"/>
                </a:cubicBezTo>
                <a:cubicBezTo>
                  <a:pt x="-47664" y="1773399"/>
                  <a:pt x="-108624" y="2669511"/>
                  <a:pt x="253072" y="2862551"/>
                </a:cubicBezTo>
                <a:cubicBezTo>
                  <a:pt x="614768" y="3055591"/>
                  <a:pt x="1878672" y="2974311"/>
                  <a:pt x="2386672" y="2728439"/>
                </a:cubicBezTo>
                <a:cubicBezTo>
                  <a:pt x="2894672" y="2482567"/>
                  <a:pt x="2656928" y="1614903"/>
                  <a:pt x="3301072" y="1387319"/>
                </a:cubicBezTo>
                <a:cubicBezTo>
                  <a:pt x="3945216" y="1159735"/>
                  <a:pt x="5727280" y="1588487"/>
                  <a:pt x="6251536" y="1362935"/>
                </a:cubicBezTo>
                <a:cubicBezTo>
                  <a:pt x="6775792" y="1137383"/>
                  <a:pt x="6521792" y="263623"/>
                  <a:pt x="6446608" y="34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856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a:spLocks noGrp="1"/>
          </p:cNvSpPr>
          <p:nvPr>
            <p:ph type="ctrTitle" idx="4294967295"/>
          </p:nvPr>
        </p:nvSpPr>
        <p:spPr>
          <a:xfrm>
            <a:off x="2430050" y="2655750"/>
            <a:ext cx="6028200" cy="1546500"/>
          </a:xfrm>
          <a:prstGeom prst="rect">
            <a:avLst/>
          </a:prstGeom>
        </p:spPr>
        <p:txBody>
          <a:bodyPr wrap="square" lIns="91425" tIns="91425" rIns="91425" bIns="91425" anchor="ctr" anchorCtr="0">
            <a:noAutofit/>
          </a:bodyPr>
          <a:lstStyle/>
          <a:p>
            <a:pPr lvl="0" rtl="0">
              <a:spcBef>
                <a:spcPts val="0"/>
              </a:spcBef>
              <a:buNone/>
            </a:pPr>
            <a:r>
              <a:rPr lang="en-US" sz="6000" dirty="0" smtClean="0"/>
              <a:t>BRANCH</a:t>
            </a:r>
            <a:endParaRPr lang="en" sz="6000" dirty="0"/>
          </a:p>
        </p:txBody>
      </p:sp>
      <p:sp>
        <p:nvSpPr>
          <p:cNvPr id="102" name="Shape 102"/>
          <p:cNvSpPr txBox="1">
            <a:spLocks noGrp="1"/>
          </p:cNvSpPr>
          <p:nvPr>
            <p:ph type="subTitle" idx="4294967295"/>
          </p:nvPr>
        </p:nvSpPr>
        <p:spPr>
          <a:xfrm>
            <a:off x="2430050" y="3896350"/>
            <a:ext cx="6028200" cy="1046400"/>
          </a:xfrm>
          <a:prstGeom prst="rect">
            <a:avLst/>
          </a:prstGeom>
        </p:spPr>
        <p:txBody>
          <a:bodyPr wrap="square" lIns="91425" tIns="91425" rIns="91425" bIns="91425" anchor="t" anchorCtr="0">
            <a:noAutofit/>
          </a:bodyPr>
          <a:lstStyle/>
          <a:p>
            <a:pPr lvl="0" rtl="0">
              <a:spcBef>
                <a:spcPts val="0"/>
              </a:spcBef>
              <a:buNone/>
            </a:pPr>
            <a:r>
              <a:rPr lang="en-US" sz="2400" dirty="0" smtClean="0"/>
              <a:t>A branch is simply a named pointer to a commit</a:t>
            </a:r>
            <a:endParaRPr lang="en" sz="2400" dirty="0"/>
          </a:p>
        </p:txBody>
      </p:sp>
      <p:grpSp>
        <p:nvGrpSpPr>
          <p:cNvPr id="10" name="Shape 718"/>
          <p:cNvGrpSpPr/>
          <p:nvPr/>
        </p:nvGrpSpPr>
        <p:grpSpPr>
          <a:xfrm>
            <a:off x="346972" y="2868923"/>
            <a:ext cx="1118705" cy="1120153"/>
            <a:chOff x="5233525" y="4954450"/>
            <a:chExt cx="538275" cy="516350"/>
          </a:xfrm>
        </p:grpSpPr>
        <p:sp>
          <p:nvSpPr>
            <p:cNvPr id="11" name="Shape 71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 name="Shape 72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 name="Shape 72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 name="Shape 72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72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72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72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72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Shape 72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 name="Shape 72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 name="Shape 72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070911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BRANCHING DEMO</a:t>
            </a:r>
            <a:endParaRPr lang="en" sz="3600" b="1" dirty="0">
              <a:solidFill>
                <a:srgbClr val="F3F3F3"/>
              </a:solidFill>
            </a:endParaRPr>
          </a:p>
        </p:txBody>
      </p:sp>
    </p:spTree>
    <p:extLst>
      <p:ext uri="{BB962C8B-B14F-4D97-AF65-F5344CB8AC3E}">
        <p14:creationId xmlns:p14="http://schemas.microsoft.com/office/powerpoint/2010/main" val="803159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6959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BRANCHING STRATEGIES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259332" y="1230100"/>
            <a:ext cx="7165340" cy="5052763"/>
          </a:xfrm>
          <a:prstGeom prst="rect">
            <a:avLst/>
          </a:prstGeom>
        </p:spPr>
      </p:pic>
    </p:spTree>
    <p:extLst>
      <p:ext uri="{BB962C8B-B14F-4D97-AF65-F5344CB8AC3E}">
        <p14:creationId xmlns:p14="http://schemas.microsoft.com/office/powerpoint/2010/main" val="11489366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lvl="0" rtl="0">
              <a:spcBef>
                <a:spcPts val="0"/>
              </a:spcBef>
              <a:buNone/>
            </a:pPr>
            <a:r>
              <a:rPr lang="en-US" dirty="0" smtClean="0"/>
              <a:t>MERGING</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lvl="0" algn="ctr">
              <a:spcBef>
                <a:spcPts val="0"/>
              </a:spcBef>
              <a:buNone/>
            </a:pPr>
            <a:r>
              <a:rPr lang="en" sz="3000">
                <a:solidFill>
                  <a:srgbClr val="2E3037"/>
                </a:solidFill>
                <a:latin typeface="Quicksand"/>
                <a:ea typeface="Quicksand"/>
                <a:cs typeface="Quicksand"/>
                <a:sym typeface="Quicksand"/>
              </a:rPr>
              <a:t>1</a:t>
            </a:r>
          </a:p>
        </p:txBody>
      </p:sp>
      <p:sp>
        <p:nvSpPr>
          <p:cNvPr id="4" name="Text Placeholder 2"/>
          <p:cNvSpPr txBox="1">
            <a:spLocks/>
          </p:cNvSpPr>
          <p:nvPr/>
        </p:nvSpPr>
        <p:spPr>
          <a:xfrm>
            <a:off x="1530175" y="3928872"/>
            <a:ext cx="6858000" cy="1447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1pPr>
            <a:lvl2pPr marR="0" lvl="1"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2pPr>
            <a:lvl3pPr marR="0" lvl="2"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3pPr>
            <a:lvl4pPr marR="0" lvl="3"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4pPr>
            <a:lvl5pPr marR="0" lvl="4"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5pPr>
            <a:lvl6pPr marR="0" lvl="5"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6pPr>
            <a:lvl7pPr marR="0" lvl="6"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7pPr>
            <a:lvl8pPr marR="0" lvl="7"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8pPr>
            <a:lvl9pPr marR="0" lvl="8"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9pPr>
          </a:lstStyle>
          <a:p>
            <a:r>
              <a:rPr lang="en-US" dirty="0" smtClean="0"/>
              <a:t>Two Types of Merge:</a:t>
            </a:r>
          </a:p>
          <a:p>
            <a:endParaRPr lang="en-US" dirty="0" smtClean="0"/>
          </a:p>
          <a:p>
            <a:pPr marL="514350" indent="-514350">
              <a:buFont typeface="+mj-lt"/>
              <a:buAutoNum type="arabicPeriod"/>
            </a:pPr>
            <a:r>
              <a:rPr lang="en-US" dirty="0" smtClean="0"/>
              <a:t>Fast-Forward Merge</a:t>
            </a:r>
          </a:p>
          <a:p>
            <a:pPr marL="514350" indent="-514350">
              <a:buFont typeface="+mj-lt"/>
              <a:buAutoNum type="arabicPeriod"/>
            </a:pPr>
            <a:endParaRPr lang="en-US" dirty="0" smtClean="0"/>
          </a:p>
          <a:p>
            <a:pPr marL="514350" indent="-514350">
              <a:buFont typeface="+mj-lt"/>
              <a:buAutoNum type="arabicPeriod"/>
            </a:pPr>
            <a:r>
              <a:rPr lang="en-US" dirty="0" smtClean="0"/>
              <a:t>3-Way Merge</a:t>
            </a:r>
            <a:endParaRPr lang="en-US" dirty="0"/>
          </a:p>
        </p:txBody>
      </p:sp>
    </p:spTree>
    <p:extLst>
      <p:ext uri="{BB962C8B-B14F-4D97-AF65-F5344CB8AC3E}">
        <p14:creationId xmlns:p14="http://schemas.microsoft.com/office/powerpoint/2010/main" val="62086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MERGING DEMO</a:t>
            </a:r>
            <a:endParaRPr lang="en" sz="3600" b="1" dirty="0">
              <a:solidFill>
                <a:srgbClr val="F3F3F3"/>
              </a:solidFill>
            </a:endParaRPr>
          </a:p>
        </p:txBody>
      </p:sp>
    </p:spTree>
    <p:extLst>
      <p:ext uri="{BB962C8B-B14F-4D97-AF65-F5344CB8AC3E}">
        <p14:creationId xmlns:p14="http://schemas.microsoft.com/office/powerpoint/2010/main" val="547522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55192" y="669173"/>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COMMITS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739900" y="2247900"/>
            <a:ext cx="5664200" cy="2362200"/>
          </a:xfrm>
          <a:prstGeom prst="rect">
            <a:avLst/>
          </a:prstGeom>
        </p:spPr>
      </p:pic>
      <p:sp>
        <p:nvSpPr>
          <p:cNvPr id="3" name="Rounded Rectangle 2"/>
          <p:cNvSpPr/>
          <p:nvPr/>
        </p:nvSpPr>
        <p:spPr>
          <a:xfrm>
            <a:off x="1999488" y="2865120"/>
            <a:ext cx="4912756" cy="231648"/>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p:cNvSpPr/>
          <p:nvPr/>
        </p:nvSpPr>
        <p:spPr>
          <a:xfrm>
            <a:off x="2198383" y="3104517"/>
            <a:ext cx="5124566" cy="231648"/>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p:cNvSpPr/>
          <p:nvPr/>
        </p:nvSpPr>
        <p:spPr>
          <a:xfrm>
            <a:off x="2234548" y="4163564"/>
            <a:ext cx="5124566" cy="231648"/>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5924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Differences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021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136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CONFLICTS</a:t>
            </a:r>
            <a:endParaRPr lang="en" sz="2400" dirty="0">
              <a:solidFill>
                <a:srgbClr val="39C0BA"/>
              </a:solidFill>
            </a:endParaRPr>
          </a:p>
        </p:txBody>
      </p:sp>
      <p:pic>
        <p:nvPicPr>
          <p:cNvPr id="5" name="Picture 4"/>
          <p:cNvPicPr>
            <a:picLocks noChangeAspect="1"/>
          </p:cNvPicPr>
          <p:nvPr/>
        </p:nvPicPr>
        <p:blipFill>
          <a:blip r:embed="rId3"/>
          <a:stretch>
            <a:fillRect/>
          </a:stretch>
        </p:blipFill>
        <p:spPr>
          <a:xfrm>
            <a:off x="1165474" y="2191004"/>
            <a:ext cx="6858000" cy="2173732"/>
          </a:xfrm>
          <a:prstGeom prst="rect">
            <a:avLst/>
          </a:prstGeom>
        </p:spPr>
      </p:pic>
    </p:spTree>
    <p:extLst>
      <p:ext uri="{BB962C8B-B14F-4D97-AF65-F5344CB8AC3E}">
        <p14:creationId xmlns:p14="http://schemas.microsoft.com/office/powerpoint/2010/main" val="2109751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136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CONFLICTS</a:t>
            </a:r>
            <a:endParaRPr lang="en" sz="2400" dirty="0">
              <a:solidFill>
                <a:srgbClr val="39C0BA"/>
              </a:solidFill>
            </a:endParaRPr>
          </a:p>
        </p:txBody>
      </p:sp>
      <p:pic>
        <p:nvPicPr>
          <p:cNvPr id="3" name="Picture 2"/>
          <p:cNvPicPr>
            <a:picLocks noChangeAspect="1"/>
          </p:cNvPicPr>
          <p:nvPr/>
        </p:nvPicPr>
        <p:blipFill>
          <a:blip r:embed="rId3"/>
          <a:stretch>
            <a:fillRect/>
          </a:stretch>
        </p:blipFill>
        <p:spPr>
          <a:xfrm>
            <a:off x="1165474" y="1499616"/>
            <a:ext cx="7130965" cy="4011168"/>
          </a:xfrm>
          <a:prstGeom prst="rect">
            <a:avLst/>
          </a:prstGeom>
        </p:spPr>
      </p:pic>
    </p:spTree>
    <p:extLst>
      <p:ext uri="{BB962C8B-B14F-4D97-AF65-F5344CB8AC3E}">
        <p14:creationId xmlns:p14="http://schemas.microsoft.com/office/powerpoint/2010/main" val="17552359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136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CONFLICTS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6363353" y="2923032"/>
            <a:ext cx="2609959" cy="3044952"/>
          </a:xfrm>
          <a:prstGeom prst="rect">
            <a:avLst/>
          </a:prstGeom>
        </p:spPr>
      </p:pic>
      <p:sp>
        <p:nvSpPr>
          <p:cNvPr id="5" name="TextBox 4"/>
          <p:cNvSpPr txBox="1"/>
          <p:nvPr/>
        </p:nvSpPr>
        <p:spPr>
          <a:xfrm>
            <a:off x="1011936" y="1141265"/>
            <a:ext cx="6205728" cy="3708708"/>
          </a:xfrm>
          <a:prstGeom prst="rect">
            <a:avLst/>
          </a:prstGeom>
          <a:noFill/>
        </p:spPr>
        <p:txBody>
          <a:bodyPr wrap="square" rtlCol="0">
            <a:spAutoFit/>
          </a:bodyPr>
          <a:lstStyle/>
          <a:p>
            <a:pPr lvl="0">
              <a:spcBef>
                <a:spcPts val="600"/>
              </a:spcBef>
              <a:buClr>
                <a:srgbClr val="F3F3F3"/>
              </a:buClr>
              <a:buSzPct val="100000"/>
              <a:buFont typeface="Quicksand"/>
              <a:buChar char="◦"/>
            </a:pPr>
            <a:endParaRPr lang="en-US" sz="3000" dirty="0" smtClean="0">
              <a:solidFill>
                <a:srgbClr val="F3F3F3"/>
              </a:solidFill>
              <a:latin typeface="Quicksand"/>
              <a:ea typeface="Quicksand"/>
              <a:cs typeface="Quicksand"/>
              <a:sym typeface="Quicksand"/>
            </a:endParaRPr>
          </a:p>
          <a:p>
            <a:pPr lvl="0">
              <a:spcBef>
                <a:spcPts val="600"/>
              </a:spcBef>
              <a:buClr>
                <a:srgbClr val="F3F3F3"/>
              </a:buClr>
              <a:buSzPct val="100000"/>
              <a:buFont typeface="Quicksand"/>
              <a:buChar char="◦"/>
            </a:pPr>
            <a:r>
              <a:rPr lang="en-US" sz="3000" dirty="0" smtClean="0">
                <a:solidFill>
                  <a:srgbClr val="F3F3F3"/>
                </a:solidFill>
                <a:latin typeface="Quicksand"/>
                <a:ea typeface="Quicksand"/>
                <a:cs typeface="Quicksand"/>
                <a:sym typeface="Quicksand"/>
              </a:rPr>
              <a:t>Don’t panic</a:t>
            </a:r>
          </a:p>
          <a:p>
            <a:pPr lvl="0">
              <a:spcBef>
                <a:spcPts val="600"/>
              </a:spcBef>
              <a:buClr>
                <a:srgbClr val="F3F3F3"/>
              </a:buClr>
              <a:buSzPct val="100000"/>
              <a:buFont typeface="Quicksand"/>
              <a:buChar char="◦"/>
            </a:pPr>
            <a:endParaRPr lang="en-US" sz="3000" dirty="0" smtClean="0">
              <a:solidFill>
                <a:srgbClr val="F3F3F3"/>
              </a:solidFill>
              <a:latin typeface="Quicksand"/>
              <a:ea typeface="Quicksand"/>
              <a:cs typeface="Quicksand"/>
              <a:sym typeface="Quicksand"/>
            </a:endParaRPr>
          </a:p>
          <a:p>
            <a:pPr lvl="0">
              <a:spcBef>
                <a:spcPts val="600"/>
              </a:spcBef>
              <a:buClr>
                <a:srgbClr val="F3F3F3"/>
              </a:buClr>
              <a:buSzPct val="100000"/>
              <a:buFont typeface="Quicksand"/>
              <a:buChar char="◦"/>
            </a:pPr>
            <a:r>
              <a:rPr lang="en-US" sz="3000" dirty="0" smtClean="0">
                <a:solidFill>
                  <a:srgbClr val="F3F3F3"/>
                </a:solidFill>
                <a:latin typeface="Quicksand"/>
                <a:ea typeface="Quicksand"/>
                <a:cs typeface="Quicksand"/>
                <a:sym typeface="Quicksand"/>
              </a:rPr>
              <a:t>You cannot break things (irrevocably)</a:t>
            </a:r>
          </a:p>
          <a:p>
            <a:pPr lvl="0">
              <a:spcBef>
                <a:spcPts val="600"/>
              </a:spcBef>
              <a:buClr>
                <a:srgbClr val="F3F3F3"/>
              </a:buClr>
              <a:buSzPct val="100000"/>
              <a:buFont typeface="Quicksand"/>
              <a:buChar char="◦"/>
            </a:pPr>
            <a:endParaRPr lang="en-US" sz="3000" dirty="0" smtClean="0">
              <a:solidFill>
                <a:srgbClr val="F3F3F3"/>
              </a:solidFill>
              <a:latin typeface="Quicksand"/>
              <a:ea typeface="Quicksand"/>
              <a:cs typeface="Quicksand"/>
              <a:sym typeface="Quicksand"/>
            </a:endParaRPr>
          </a:p>
          <a:p>
            <a:pPr lvl="0">
              <a:spcBef>
                <a:spcPts val="600"/>
              </a:spcBef>
              <a:buClr>
                <a:srgbClr val="F3F3F3"/>
              </a:buClr>
              <a:buSzPct val="100000"/>
              <a:buFont typeface="Quicksand"/>
              <a:buChar char="◦"/>
            </a:pPr>
            <a:r>
              <a:rPr lang="en-US" sz="3000" dirty="0" smtClean="0">
                <a:solidFill>
                  <a:srgbClr val="F3F3F3"/>
                </a:solidFill>
                <a:latin typeface="Quicksand"/>
                <a:ea typeface="Quicksand"/>
                <a:cs typeface="Quicksand"/>
                <a:sym typeface="Quicksand"/>
              </a:rPr>
              <a:t>Take Your Time</a:t>
            </a:r>
            <a:endParaRPr lang="en-US" sz="3000" dirty="0">
              <a:solidFill>
                <a:srgbClr val="F3F3F3"/>
              </a:solidFill>
              <a:latin typeface="Quicksand"/>
              <a:ea typeface="Quicksand"/>
              <a:cs typeface="Quicksand"/>
              <a:sym typeface="Quicksand"/>
            </a:endParaRPr>
          </a:p>
        </p:txBody>
      </p:sp>
    </p:spTree>
    <p:extLst>
      <p:ext uri="{BB962C8B-B14F-4D97-AF65-F5344CB8AC3E}">
        <p14:creationId xmlns:p14="http://schemas.microsoft.com/office/powerpoint/2010/main" val="1837502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41090" y="656981"/>
            <a:ext cx="6858000" cy="459900"/>
          </a:xfrm>
          <a:prstGeom prst="rect">
            <a:avLst/>
          </a:prstGeom>
        </p:spPr>
        <p:txBody>
          <a:bodyPr wrap="square" lIns="91425" tIns="91425" rIns="91425" bIns="91425" anchor="b" anchorCtr="0">
            <a:noAutofit/>
          </a:bodyPr>
          <a:lstStyle/>
          <a:p>
            <a:pPr lvl="0"/>
            <a:r>
              <a:rPr lang="en-US" sz="2400"/>
              <a:t>MERGE VS REBASE</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141090" y="1416049"/>
            <a:ext cx="7474765" cy="4354130"/>
          </a:xfrm>
          <a:prstGeom prst="rect">
            <a:avLst/>
          </a:prstGeom>
        </p:spPr>
      </p:pic>
    </p:spTree>
    <p:extLst>
      <p:ext uri="{BB962C8B-B14F-4D97-AF65-F5344CB8AC3E}">
        <p14:creationId xmlns:p14="http://schemas.microsoft.com/office/powerpoint/2010/main" val="1099348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r>
              <a:rPr lang="en-US" sz="2400" dirty="0"/>
              <a:t>THE THREE AREAS</a:t>
            </a:r>
            <a:endParaRPr lang="en" sz="2400" dirty="0"/>
          </a:p>
        </p:txBody>
      </p:sp>
      <p:sp>
        <p:nvSpPr>
          <p:cNvPr id="120" name="Shape 120"/>
          <p:cNvSpPr txBox="1">
            <a:spLocks noGrp="1"/>
          </p:cNvSpPr>
          <p:nvPr>
            <p:ph type="body" idx="1"/>
          </p:nvPr>
        </p:nvSpPr>
        <p:spPr>
          <a:xfrm>
            <a:off x="1165475" y="1673975"/>
            <a:ext cx="2403600" cy="4893900"/>
          </a:xfrm>
          <a:prstGeom prst="rect">
            <a:avLst/>
          </a:prstGeom>
        </p:spPr>
        <p:txBody>
          <a:bodyPr wrap="square" lIns="91425" tIns="91425" rIns="91425" bIns="91425" anchor="t" anchorCtr="0">
            <a:noAutofit/>
          </a:bodyPr>
          <a:lstStyle/>
          <a:p>
            <a:pPr lvl="0" rtl="0">
              <a:spcBef>
                <a:spcPts val="0"/>
              </a:spcBef>
              <a:buNone/>
            </a:pPr>
            <a:r>
              <a:rPr lang="en-US" sz="1800" b="1" dirty="0" smtClean="0">
                <a:solidFill>
                  <a:srgbClr val="46C2AC"/>
                </a:solidFill>
              </a:rPr>
              <a:t>Working Copy</a:t>
            </a:r>
            <a:endParaRPr lang="en" sz="1800" b="1" dirty="0">
              <a:solidFill>
                <a:srgbClr val="46C2AC"/>
              </a:solidFill>
            </a:endParaRPr>
          </a:p>
          <a:p>
            <a:pPr lvl="0">
              <a:buNone/>
            </a:pPr>
            <a:endParaRPr lang="en-US" sz="1800" dirty="0" smtClean="0"/>
          </a:p>
          <a:p>
            <a:pPr lvl="0">
              <a:buNone/>
            </a:pPr>
            <a:r>
              <a:rPr lang="en-US" sz="1800" dirty="0" smtClean="0"/>
              <a:t>The directory on your computer that contains the project’s files.</a:t>
            </a:r>
          </a:p>
          <a:p>
            <a:pPr lvl="0">
              <a:buNone/>
            </a:pPr>
            <a:endParaRPr lang="en-US" sz="1800" dirty="0"/>
          </a:p>
          <a:p>
            <a:pPr lvl="0">
              <a:buNone/>
            </a:pPr>
            <a:r>
              <a:rPr lang="en-US" sz="1800" dirty="0" smtClean="0"/>
              <a:t>Also called “working directory” or “working tree”. </a:t>
            </a:r>
          </a:p>
          <a:p>
            <a:pPr lvl="0">
              <a:buNone/>
            </a:pPr>
            <a:endParaRPr lang="en-US" sz="1800" dirty="0" smtClean="0"/>
          </a:p>
          <a:p>
            <a:pPr lvl="0">
              <a:buNone/>
            </a:pPr>
            <a:r>
              <a:rPr lang="en-US" sz="1800" dirty="0" smtClean="0">
                <a:solidFill>
                  <a:srgbClr val="46C2AC"/>
                </a:solidFill>
              </a:rPr>
              <a:t>Step 1: Change some files in your working copy</a:t>
            </a:r>
            <a:endParaRPr lang="en" sz="1800" dirty="0">
              <a:solidFill>
                <a:srgbClr val="46C2AC"/>
              </a:solidFill>
            </a:endParaRPr>
          </a:p>
        </p:txBody>
      </p:sp>
      <p:sp>
        <p:nvSpPr>
          <p:cNvPr id="121" name="Shape 121"/>
          <p:cNvSpPr txBox="1">
            <a:spLocks noGrp="1"/>
          </p:cNvSpPr>
          <p:nvPr>
            <p:ph type="body" idx="2"/>
          </p:nvPr>
        </p:nvSpPr>
        <p:spPr>
          <a:xfrm>
            <a:off x="3692249" y="1673975"/>
            <a:ext cx="2403600" cy="4893900"/>
          </a:xfrm>
          <a:prstGeom prst="rect">
            <a:avLst/>
          </a:prstGeom>
        </p:spPr>
        <p:txBody>
          <a:bodyPr wrap="square" lIns="91425" tIns="91425" rIns="91425" bIns="91425" anchor="t" anchorCtr="0">
            <a:noAutofit/>
          </a:bodyPr>
          <a:lstStyle/>
          <a:p>
            <a:pPr lvl="0" rtl="0">
              <a:spcBef>
                <a:spcPts val="0"/>
              </a:spcBef>
              <a:buNone/>
            </a:pPr>
            <a:r>
              <a:rPr lang="en-US" sz="1800" b="1" dirty="0" smtClean="0">
                <a:solidFill>
                  <a:srgbClr val="F4A639"/>
                </a:solidFill>
              </a:rPr>
              <a:t>Staging Area</a:t>
            </a:r>
          </a:p>
          <a:p>
            <a:pPr lvl="0" rtl="0">
              <a:spcBef>
                <a:spcPts val="0"/>
              </a:spcBef>
              <a:buNone/>
            </a:pPr>
            <a:endParaRPr lang="en-US" sz="1800" b="1" dirty="0" smtClean="0"/>
          </a:p>
          <a:p>
            <a:pPr lvl="0" rtl="0">
              <a:spcBef>
                <a:spcPts val="0"/>
              </a:spcBef>
              <a:buNone/>
            </a:pPr>
            <a:r>
              <a:rPr lang="en-US" sz="1800" dirty="0" smtClean="0"/>
              <a:t>Changes added to the staging area will be included in the next commit</a:t>
            </a:r>
          </a:p>
          <a:p>
            <a:pPr lvl="0" rtl="0">
              <a:spcBef>
                <a:spcPts val="0"/>
              </a:spcBef>
              <a:buNone/>
            </a:pPr>
            <a:endParaRPr lang="en-US" sz="1800" dirty="0"/>
          </a:p>
          <a:p>
            <a:pPr lvl="0" rtl="0">
              <a:spcBef>
                <a:spcPts val="0"/>
              </a:spcBef>
              <a:buNone/>
            </a:pPr>
            <a:endParaRPr lang="en-US" sz="1800" dirty="0" smtClean="0"/>
          </a:p>
          <a:p>
            <a:pPr lvl="0" rtl="0">
              <a:spcBef>
                <a:spcPts val="0"/>
              </a:spcBef>
              <a:buNone/>
            </a:pPr>
            <a:endParaRPr lang="en-US" sz="1800" dirty="0"/>
          </a:p>
          <a:p>
            <a:pPr lvl="0" rtl="0">
              <a:spcBef>
                <a:spcPts val="0"/>
              </a:spcBef>
              <a:buNone/>
            </a:pPr>
            <a:endParaRPr lang="en-US" sz="1800" dirty="0" smtClean="0"/>
          </a:p>
          <a:p>
            <a:pPr lvl="0" rtl="0">
              <a:spcBef>
                <a:spcPts val="0"/>
              </a:spcBef>
              <a:buNone/>
            </a:pPr>
            <a:endParaRPr lang="en-US" sz="1800" dirty="0"/>
          </a:p>
          <a:p>
            <a:pPr lvl="0" rtl="0">
              <a:spcBef>
                <a:spcPts val="0"/>
              </a:spcBef>
              <a:buNone/>
            </a:pPr>
            <a:endParaRPr lang="en-US" sz="1800" dirty="0" smtClean="0"/>
          </a:p>
          <a:p>
            <a:pPr lvl="0" rtl="0">
              <a:spcBef>
                <a:spcPts val="0"/>
              </a:spcBef>
              <a:buNone/>
            </a:pPr>
            <a:r>
              <a:rPr lang="en-US" sz="1800" dirty="0" smtClean="0">
                <a:solidFill>
                  <a:srgbClr val="F4A639"/>
                </a:solidFill>
              </a:rPr>
              <a:t>Step 2: Add changes selectively to the staging area</a:t>
            </a:r>
            <a:endParaRPr lang="en" sz="1800" dirty="0">
              <a:solidFill>
                <a:srgbClr val="F4A639"/>
              </a:solidFill>
            </a:endParaRPr>
          </a:p>
        </p:txBody>
      </p:sp>
      <p:sp>
        <p:nvSpPr>
          <p:cNvPr id="122" name="Shape 122"/>
          <p:cNvSpPr txBox="1">
            <a:spLocks noGrp="1"/>
          </p:cNvSpPr>
          <p:nvPr>
            <p:ph type="body" idx="3"/>
          </p:nvPr>
        </p:nvSpPr>
        <p:spPr>
          <a:xfrm>
            <a:off x="6219023" y="1673975"/>
            <a:ext cx="2403600" cy="4893900"/>
          </a:xfrm>
          <a:prstGeom prst="rect">
            <a:avLst/>
          </a:prstGeom>
        </p:spPr>
        <p:txBody>
          <a:bodyPr wrap="square" lIns="91425" tIns="91425" rIns="91425" bIns="91425" anchor="t" anchorCtr="0">
            <a:noAutofit/>
          </a:bodyPr>
          <a:lstStyle/>
          <a:p>
            <a:pPr lvl="0" rtl="0">
              <a:spcBef>
                <a:spcPts val="0"/>
              </a:spcBef>
              <a:buNone/>
            </a:pPr>
            <a:r>
              <a:rPr lang="en-US" sz="1800" b="1" dirty="0" smtClean="0">
                <a:solidFill>
                  <a:srgbClr val="EB736A"/>
                </a:solidFill>
              </a:rPr>
              <a:t>Repository</a:t>
            </a:r>
            <a:endParaRPr lang="en" sz="1800" b="1" dirty="0">
              <a:solidFill>
                <a:srgbClr val="EB736A"/>
              </a:solidFill>
            </a:endParaRPr>
          </a:p>
          <a:p>
            <a:pPr lvl="0">
              <a:spcBef>
                <a:spcPts val="0"/>
              </a:spcBef>
              <a:buNone/>
            </a:pPr>
            <a:endParaRPr lang="en-US" sz="1800" dirty="0"/>
          </a:p>
          <a:p>
            <a:pPr lvl="0">
              <a:spcBef>
                <a:spcPts val="0"/>
              </a:spcBef>
              <a:buNone/>
            </a:pPr>
            <a:r>
              <a:rPr lang="en-US" sz="1800" dirty="0" smtClean="0"/>
              <a:t>Data store for commits (snapshots).</a:t>
            </a:r>
          </a:p>
          <a:p>
            <a:pPr lvl="0">
              <a:spcBef>
                <a:spcPts val="0"/>
              </a:spcBef>
              <a:buNone/>
            </a:pPr>
            <a:endParaRPr lang="en-US" sz="1800" dirty="0"/>
          </a:p>
          <a:p>
            <a:pPr lvl="0">
              <a:spcBef>
                <a:spcPts val="0"/>
              </a:spcBef>
              <a:buNone/>
            </a:pPr>
            <a:r>
              <a:rPr lang="en-US" sz="1800" dirty="0" smtClean="0"/>
              <a:t>The ”.</a:t>
            </a:r>
            <a:r>
              <a:rPr lang="en-US" sz="1800" dirty="0" err="1" smtClean="0"/>
              <a:t>git</a:t>
            </a:r>
            <a:r>
              <a:rPr lang="en-US" sz="1800" dirty="0" smtClean="0"/>
              <a:t>” folder.</a:t>
            </a:r>
          </a:p>
          <a:p>
            <a:pPr lvl="0">
              <a:spcBef>
                <a:spcPts val="0"/>
              </a:spcBef>
              <a:buNone/>
            </a:pPr>
            <a:endParaRPr lang="en-US" sz="1800" dirty="0"/>
          </a:p>
          <a:p>
            <a:pPr lvl="0">
              <a:spcBef>
                <a:spcPts val="0"/>
              </a:spcBef>
              <a:buNone/>
            </a:pPr>
            <a:endParaRPr lang="en-US" sz="1800" dirty="0" smtClean="0"/>
          </a:p>
          <a:p>
            <a:pPr lvl="0">
              <a:spcBef>
                <a:spcPts val="0"/>
              </a:spcBef>
              <a:buNone/>
            </a:pPr>
            <a:endParaRPr lang="en-US" sz="1800" dirty="0"/>
          </a:p>
          <a:p>
            <a:pPr lvl="0">
              <a:spcBef>
                <a:spcPts val="0"/>
              </a:spcBef>
              <a:buNone/>
            </a:pPr>
            <a:endParaRPr lang="en-US" sz="1800" dirty="0" smtClean="0"/>
          </a:p>
          <a:p>
            <a:pPr lvl="0">
              <a:spcBef>
                <a:spcPts val="0"/>
              </a:spcBef>
              <a:buNone/>
            </a:pPr>
            <a:endParaRPr lang="en-US" sz="1800" dirty="0"/>
          </a:p>
          <a:p>
            <a:pPr lvl="0">
              <a:spcBef>
                <a:spcPts val="0"/>
              </a:spcBef>
              <a:buNone/>
            </a:pPr>
            <a:r>
              <a:rPr lang="en-US" sz="1800" dirty="0" smtClean="0">
                <a:solidFill>
                  <a:srgbClr val="EB736A"/>
                </a:solidFill>
              </a:rPr>
              <a:t>Step 3: Commit staged changes to the repository</a:t>
            </a:r>
          </a:p>
        </p:txBody>
      </p:sp>
      <p:sp>
        <p:nvSpPr>
          <p:cNvPr id="4" name="Right Arrow 3"/>
          <p:cNvSpPr/>
          <p:nvPr/>
        </p:nvSpPr>
        <p:spPr>
          <a:xfrm>
            <a:off x="3303366" y="5265683"/>
            <a:ext cx="388883" cy="484632"/>
          </a:xfrm>
          <a:prstGeom prst="rightArrow">
            <a:avLst/>
          </a:prstGeom>
          <a:solidFill>
            <a:srgbClr val="F4A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830140" y="5265683"/>
            <a:ext cx="388883" cy="484632"/>
          </a:xfrm>
          <a:prstGeom prst="rightArrow">
            <a:avLst/>
          </a:prstGeom>
          <a:solidFill>
            <a:srgbClr val="EB7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7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0">
                                            <p:txEl>
                                              <p:pRg st="2" end="2"/>
                                            </p:txEl>
                                          </p:spTgt>
                                        </p:tgtEl>
                                        <p:attrNameLst>
                                          <p:attrName>style.visibility</p:attrName>
                                        </p:attrNameLst>
                                      </p:cBhvr>
                                      <p:to>
                                        <p:strVal val="visible"/>
                                      </p:to>
                                    </p:set>
                                    <p:animEffect transition="in" filter="fade">
                                      <p:cBhvr>
                                        <p:cTn id="10" dur="500"/>
                                        <p:tgtEl>
                                          <p:spTgt spid="12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0">
                                            <p:txEl>
                                              <p:pRg st="4" end="4"/>
                                            </p:txEl>
                                          </p:spTgt>
                                        </p:tgtEl>
                                        <p:attrNameLst>
                                          <p:attrName>style.visibility</p:attrName>
                                        </p:attrNameLst>
                                      </p:cBhvr>
                                      <p:to>
                                        <p:strVal val="visible"/>
                                      </p:to>
                                    </p:set>
                                    <p:animEffect transition="in" filter="fade">
                                      <p:cBhvr>
                                        <p:cTn id="13" dur="500"/>
                                        <p:tgtEl>
                                          <p:spTgt spid="120">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2">
                                            <p:txEl>
                                              <p:pRg st="0" end="0"/>
                                            </p:txEl>
                                          </p:spTgt>
                                        </p:tgtEl>
                                        <p:attrNameLst>
                                          <p:attrName>style.visibility</p:attrName>
                                        </p:attrNameLst>
                                      </p:cBhvr>
                                      <p:to>
                                        <p:strVal val="visible"/>
                                      </p:to>
                                    </p:set>
                                    <p:animEffect transition="in" filter="fade">
                                      <p:cBhvr>
                                        <p:cTn id="18" dur="500"/>
                                        <p:tgtEl>
                                          <p:spTgt spid="12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2">
                                            <p:txEl>
                                              <p:pRg st="2" end="2"/>
                                            </p:txEl>
                                          </p:spTgt>
                                        </p:tgtEl>
                                        <p:attrNameLst>
                                          <p:attrName>style.visibility</p:attrName>
                                        </p:attrNameLst>
                                      </p:cBhvr>
                                      <p:to>
                                        <p:strVal val="visible"/>
                                      </p:to>
                                    </p:set>
                                    <p:animEffect transition="in" filter="fade">
                                      <p:cBhvr>
                                        <p:cTn id="21" dur="500"/>
                                        <p:tgtEl>
                                          <p:spTgt spid="12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2">
                                            <p:txEl>
                                              <p:pRg st="4" end="4"/>
                                            </p:txEl>
                                          </p:spTgt>
                                        </p:tgtEl>
                                        <p:attrNameLst>
                                          <p:attrName>style.visibility</p:attrName>
                                        </p:attrNameLst>
                                      </p:cBhvr>
                                      <p:to>
                                        <p:strVal val="visible"/>
                                      </p:to>
                                    </p:set>
                                    <p:animEffect transition="in" filter="fade">
                                      <p:cBhvr>
                                        <p:cTn id="24" dur="500"/>
                                        <p:tgtEl>
                                          <p:spTgt spid="12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1">
                                            <p:txEl>
                                              <p:pRg st="0" end="0"/>
                                            </p:txEl>
                                          </p:spTgt>
                                        </p:tgtEl>
                                        <p:attrNameLst>
                                          <p:attrName>style.visibility</p:attrName>
                                        </p:attrNameLst>
                                      </p:cBhvr>
                                      <p:to>
                                        <p:strVal val="visible"/>
                                      </p:to>
                                    </p:set>
                                    <p:animEffect transition="in" filter="fade">
                                      <p:cBhvr>
                                        <p:cTn id="29" dur="500"/>
                                        <p:tgtEl>
                                          <p:spTgt spid="121">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1">
                                            <p:txEl>
                                              <p:pRg st="2" end="2"/>
                                            </p:txEl>
                                          </p:spTgt>
                                        </p:tgtEl>
                                        <p:attrNameLst>
                                          <p:attrName>style.visibility</p:attrName>
                                        </p:attrNameLst>
                                      </p:cBhvr>
                                      <p:to>
                                        <p:strVal val="visible"/>
                                      </p:to>
                                    </p:set>
                                    <p:animEffect transition="in" filter="fade">
                                      <p:cBhvr>
                                        <p:cTn id="32" dur="500"/>
                                        <p:tgtEl>
                                          <p:spTgt spid="12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0">
                                            <p:txEl>
                                              <p:pRg st="6" end="6"/>
                                            </p:txEl>
                                          </p:spTgt>
                                        </p:tgtEl>
                                        <p:attrNameLst>
                                          <p:attrName>style.visibility</p:attrName>
                                        </p:attrNameLst>
                                      </p:cBhvr>
                                      <p:to>
                                        <p:strVal val="visible"/>
                                      </p:to>
                                    </p:set>
                                    <p:animEffect transition="in" filter="fade">
                                      <p:cBhvr>
                                        <p:cTn id="37" dur="500"/>
                                        <p:tgtEl>
                                          <p:spTgt spid="1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nodeType="withEffect">
                                  <p:stCondLst>
                                    <p:cond delay="0"/>
                                  </p:stCondLst>
                                  <p:childTnLst>
                                    <p:set>
                                      <p:cBhvr>
                                        <p:cTn id="44" dur="1" fill="hold">
                                          <p:stCondLst>
                                            <p:cond delay="0"/>
                                          </p:stCondLst>
                                        </p:cTn>
                                        <p:tgtEl>
                                          <p:spTgt spid="121">
                                            <p:txEl>
                                              <p:pRg st="9" end="9"/>
                                            </p:txEl>
                                          </p:spTgt>
                                        </p:tgtEl>
                                        <p:attrNameLst>
                                          <p:attrName>style.visibility</p:attrName>
                                        </p:attrNameLst>
                                      </p:cBhvr>
                                      <p:to>
                                        <p:strVal val="visible"/>
                                      </p:to>
                                    </p:set>
                                    <p:animEffect transition="in" filter="fade">
                                      <p:cBhvr>
                                        <p:cTn id="45" dur="500"/>
                                        <p:tgtEl>
                                          <p:spTgt spid="121">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22">
                                            <p:txEl>
                                              <p:pRg st="10" end="10"/>
                                            </p:txEl>
                                          </p:spTgt>
                                        </p:tgtEl>
                                        <p:attrNameLst>
                                          <p:attrName>style.visibility</p:attrName>
                                        </p:attrNameLst>
                                      </p:cBhvr>
                                      <p:to>
                                        <p:strVal val="visible"/>
                                      </p:to>
                                    </p:set>
                                    <p:animEffect transition="in" filter="fade">
                                      <p:cBhvr>
                                        <p:cTn id="53" dur="500"/>
                                        <p:tgtEl>
                                          <p:spTgt spid="1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69594"/>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SYNCING WITH REMOTE REPOSITORIES</a:t>
            </a:r>
            <a:endParaRPr lang="en" sz="2400" dirty="0">
              <a:solidFill>
                <a:srgbClr val="39C0BA"/>
              </a:solidFill>
            </a:endParaRPr>
          </a:p>
        </p:txBody>
      </p:sp>
      <p:pic>
        <p:nvPicPr>
          <p:cNvPr id="7170" name="Picture 2" descr="EMOTE REPOSITORY &#10;CLONE &#10;WORKING &#10;COPY &#10;PULL &#10;FETCH &#10;STAGING &#10;AREA &#10;PUSH &#10;LOCAL &#10;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87" y="1443881"/>
            <a:ext cx="5890827" cy="496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315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5908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GitHub</a:t>
            </a:r>
            <a:endParaRPr lang="en" sz="2400" dirty="0">
              <a:solidFill>
                <a:srgbClr val="39C0BA"/>
              </a:solidFill>
            </a:endParaRPr>
          </a:p>
        </p:txBody>
      </p:sp>
    </p:spTree>
    <p:extLst>
      <p:ext uri="{BB962C8B-B14F-4D97-AF65-F5344CB8AC3E}">
        <p14:creationId xmlns:p14="http://schemas.microsoft.com/office/powerpoint/2010/main" val="37630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5908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PULL REQUESTS</a:t>
            </a:r>
            <a:endParaRPr lang="en" sz="2400" dirty="0">
              <a:solidFill>
                <a:srgbClr val="39C0BA"/>
              </a:solidFill>
            </a:endParaRPr>
          </a:p>
        </p:txBody>
      </p:sp>
    </p:spTree>
    <p:extLst>
      <p:ext uri="{BB962C8B-B14F-4D97-AF65-F5344CB8AC3E}">
        <p14:creationId xmlns:p14="http://schemas.microsoft.com/office/powerpoint/2010/main" val="1753976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t>REVIEW</a:t>
            </a:r>
            <a:endParaRPr lang="en" sz="2400" dirty="0"/>
          </a:p>
        </p:txBody>
      </p:sp>
      <p:sp>
        <p:nvSpPr>
          <p:cNvPr id="120" name="Shape 120"/>
          <p:cNvSpPr txBox="1">
            <a:spLocks noGrp="1"/>
          </p:cNvSpPr>
          <p:nvPr>
            <p:ph type="body" idx="1"/>
          </p:nvPr>
        </p:nvSpPr>
        <p:spPr>
          <a:xfrm>
            <a:off x="1165475"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Commit</a:t>
            </a:r>
            <a:endParaRPr lang="en" b="1" dirty="0">
              <a:solidFill>
                <a:srgbClr val="46C2AC"/>
              </a:solidFill>
            </a:endParaRPr>
          </a:p>
          <a:p>
            <a:pPr lvl="0">
              <a:buNone/>
            </a:pPr>
            <a:r>
              <a:rPr lang="en-US" dirty="0" smtClean="0"/>
              <a:t>is </a:t>
            </a:r>
            <a:r>
              <a:rPr lang="en-US" dirty="0"/>
              <a:t>a </a:t>
            </a:r>
            <a:r>
              <a:rPr lang="en" i="1" dirty="0"/>
              <a:t>snapshot </a:t>
            </a:r>
            <a:r>
              <a:rPr lang="en" dirty="0"/>
              <a:t>of your complete project at </a:t>
            </a:r>
            <a:r>
              <a:rPr lang="en-US" dirty="0"/>
              <a:t>a </a:t>
            </a:r>
            <a:r>
              <a:rPr lang="en" dirty="0"/>
              <a:t>certain point in </a:t>
            </a:r>
            <a:r>
              <a:rPr lang="en" dirty="0" smtClean="0"/>
              <a:t>time</a:t>
            </a:r>
            <a:r>
              <a:rPr lang="en-US" dirty="0" smtClean="0"/>
              <a:t>.</a:t>
            </a:r>
            <a:endParaRPr lang="en" dirty="0"/>
          </a:p>
        </p:txBody>
      </p:sp>
      <p:sp>
        <p:nvSpPr>
          <p:cNvPr id="121" name="Shape 121"/>
          <p:cNvSpPr txBox="1">
            <a:spLocks noGrp="1"/>
          </p:cNvSpPr>
          <p:nvPr>
            <p:ph type="body" idx="2"/>
          </p:nvPr>
        </p:nvSpPr>
        <p:spPr>
          <a:xfrm>
            <a:off x="3692249"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Branch</a:t>
            </a:r>
            <a:endParaRPr lang="en" b="1" dirty="0">
              <a:solidFill>
                <a:srgbClr val="46C2AC"/>
              </a:solidFill>
            </a:endParaRPr>
          </a:p>
          <a:p>
            <a:pPr lvl="0">
              <a:buNone/>
            </a:pPr>
            <a:r>
              <a:rPr lang="en-US" dirty="0"/>
              <a:t>is simply a </a:t>
            </a:r>
            <a:r>
              <a:rPr lang="en-US" dirty="0" smtClean="0"/>
              <a:t>named, moveable pointer </a:t>
            </a:r>
            <a:r>
              <a:rPr lang="en-US" dirty="0"/>
              <a:t>to a </a:t>
            </a:r>
            <a:r>
              <a:rPr lang="en-US" dirty="0" smtClean="0"/>
              <a:t>commit.</a:t>
            </a:r>
          </a:p>
        </p:txBody>
      </p:sp>
      <p:sp>
        <p:nvSpPr>
          <p:cNvPr id="122" name="Shape 122"/>
          <p:cNvSpPr txBox="1">
            <a:spLocks noGrp="1"/>
          </p:cNvSpPr>
          <p:nvPr>
            <p:ph type="body" idx="3"/>
          </p:nvPr>
        </p:nvSpPr>
        <p:spPr>
          <a:xfrm>
            <a:off x="6219023"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Merging</a:t>
            </a:r>
            <a:endParaRPr lang="en" b="1" dirty="0">
              <a:solidFill>
                <a:srgbClr val="46C2AC"/>
              </a:solidFill>
            </a:endParaRPr>
          </a:p>
          <a:p>
            <a:pPr lvl="0" rtl="0">
              <a:spcBef>
                <a:spcPts val="0"/>
              </a:spcBef>
              <a:buNone/>
            </a:pPr>
            <a:r>
              <a:rPr lang="en-US" dirty="0"/>
              <a:t>i</a:t>
            </a:r>
            <a:r>
              <a:rPr lang="en" dirty="0" smtClean="0"/>
              <a:t>s </a:t>
            </a:r>
            <a:r>
              <a:rPr lang="en-US" dirty="0" smtClean="0"/>
              <a:t>the act of integrating multiple branches together.</a:t>
            </a:r>
            <a:endParaRPr lang="en" dirty="0"/>
          </a:p>
          <a:p>
            <a:pPr lvl="0">
              <a:spcBef>
                <a:spcPts val="0"/>
              </a:spcBef>
              <a:buNone/>
            </a:pPr>
            <a:endParaRPr dirty="0"/>
          </a:p>
        </p:txBody>
      </p:sp>
    </p:spTree>
    <p:extLst>
      <p:ext uri="{BB962C8B-B14F-4D97-AF65-F5344CB8AC3E}">
        <p14:creationId xmlns:p14="http://schemas.microsoft.com/office/powerpoint/2010/main" val="150124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0">
                                            <p:txEl>
                                              <p:pRg st="1" end="1"/>
                                            </p:txEl>
                                          </p:spTgt>
                                        </p:tgtEl>
                                        <p:attrNameLst>
                                          <p:attrName>style.visibility</p:attrName>
                                        </p:attrNameLst>
                                      </p:cBhvr>
                                      <p:to>
                                        <p:strVal val="visible"/>
                                      </p:to>
                                    </p:set>
                                    <p:animEffect transition="in" filter="fade">
                                      <p:cBhvr>
                                        <p:cTn id="10" dur="500"/>
                                        <p:tgtEl>
                                          <p:spTgt spid="1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xEl>
                                              <p:pRg st="0" end="0"/>
                                            </p:txEl>
                                          </p:spTgt>
                                        </p:tgtEl>
                                        <p:attrNameLst>
                                          <p:attrName>style.visibility</p:attrName>
                                        </p:attrNameLst>
                                      </p:cBhvr>
                                      <p:to>
                                        <p:strVal val="visible"/>
                                      </p:to>
                                    </p:set>
                                    <p:animEffect transition="in" filter="fade">
                                      <p:cBhvr>
                                        <p:cTn id="15" dur="500"/>
                                        <p:tgtEl>
                                          <p:spTgt spid="1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1">
                                            <p:txEl>
                                              <p:pRg st="1" end="1"/>
                                            </p:txEl>
                                          </p:spTgt>
                                        </p:tgtEl>
                                        <p:attrNameLst>
                                          <p:attrName>style.visibility</p:attrName>
                                        </p:attrNameLst>
                                      </p:cBhvr>
                                      <p:to>
                                        <p:strVal val="visible"/>
                                      </p:to>
                                    </p:set>
                                    <p:animEffect transition="in" filter="fade">
                                      <p:cBhvr>
                                        <p:cTn id="18" dur="500"/>
                                        <p:tgtEl>
                                          <p:spTgt spid="12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2">
                                            <p:txEl>
                                              <p:pRg st="0" end="0"/>
                                            </p:txEl>
                                          </p:spTgt>
                                        </p:tgtEl>
                                        <p:attrNameLst>
                                          <p:attrName>style.visibility</p:attrName>
                                        </p:attrNameLst>
                                      </p:cBhvr>
                                      <p:to>
                                        <p:strVal val="visible"/>
                                      </p:to>
                                    </p:set>
                                    <p:animEffect transition="in" filter="fade">
                                      <p:cBhvr>
                                        <p:cTn id="23" dur="500"/>
                                        <p:tgtEl>
                                          <p:spTgt spid="12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xEl>
                                              <p:pRg st="1" end="1"/>
                                            </p:txEl>
                                          </p:spTgt>
                                        </p:tgtEl>
                                        <p:attrNameLst>
                                          <p:attrName>style.visibility</p:attrName>
                                        </p:attrNameLst>
                                      </p:cBhvr>
                                      <p:to>
                                        <p:strVal val="visible"/>
                                      </p:to>
                                    </p:set>
                                    <p:animEffect transition="in" filter="fade">
                                      <p:cBhvr>
                                        <p:cTn id="26" dur="500"/>
                                        <p:tgtEl>
                                          <p:spTgt spid="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a:spLocks noGrp="1"/>
          </p:cNvSpPr>
          <p:nvPr>
            <p:ph type="ctrTitle" idx="4294967295"/>
          </p:nvPr>
        </p:nvSpPr>
        <p:spPr>
          <a:xfrm>
            <a:off x="2430050" y="2655750"/>
            <a:ext cx="6028200" cy="1546500"/>
          </a:xfrm>
          <a:prstGeom prst="rect">
            <a:avLst/>
          </a:prstGeom>
        </p:spPr>
        <p:txBody>
          <a:bodyPr wrap="square" lIns="91425" tIns="91425" rIns="91425" bIns="91425" anchor="ctr" anchorCtr="0">
            <a:noAutofit/>
          </a:bodyPr>
          <a:lstStyle/>
          <a:p>
            <a:pPr lvl="0" rtl="0">
              <a:spcBef>
                <a:spcPts val="0"/>
              </a:spcBef>
              <a:buNone/>
            </a:pPr>
            <a:r>
              <a:rPr lang="en-US" sz="6000" dirty="0" smtClean="0"/>
              <a:t>REPOSITORY</a:t>
            </a:r>
            <a:endParaRPr lang="en" sz="6000" dirty="0"/>
          </a:p>
        </p:txBody>
      </p:sp>
      <p:sp>
        <p:nvSpPr>
          <p:cNvPr id="102" name="Shape 102"/>
          <p:cNvSpPr txBox="1">
            <a:spLocks noGrp="1"/>
          </p:cNvSpPr>
          <p:nvPr>
            <p:ph type="subTitle" idx="4294967295"/>
          </p:nvPr>
        </p:nvSpPr>
        <p:spPr>
          <a:xfrm>
            <a:off x="2430050" y="3896349"/>
            <a:ext cx="6028200" cy="2624371"/>
          </a:xfrm>
          <a:prstGeom prst="rect">
            <a:avLst/>
          </a:prstGeom>
        </p:spPr>
        <p:txBody>
          <a:bodyPr wrap="square" lIns="91425" tIns="91425" rIns="91425" bIns="91425" anchor="t" anchorCtr="0">
            <a:noAutofit/>
          </a:bodyPr>
          <a:lstStyle/>
          <a:p>
            <a:pPr lvl="0" rtl="0">
              <a:spcBef>
                <a:spcPts val="0"/>
              </a:spcBef>
              <a:buNone/>
            </a:pPr>
            <a:r>
              <a:rPr lang="en-US" sz="2400" b="1" dirty="0" smtClean="0"/>
              <a:t>A Git repository is a collection of commits</a:t>
            </a:r>
            <a:r>
              <a:rPr lang="en-US" sz="2400" dirty="0" smtClean="0"/>
              <a:t>, each with their own unique hash, that reference other commits.</a:t>
            </a:r>
            <a:endParaRPr lang="en" sz="2400" dirty="0"/>
          </a:p>
        </p:txBody>
      </p:sp>
      <p:grpSp>
        <p:nvGrpSpPr>
          <p:cNvPr id="10" name="Shape 718"/>
          <p:cNvGrpSpPr/>
          <p:nvPr/>
        </p:nvGrpSpPr>
        <p:grpSpPr>
          <a:xfrm>
            <a:off x="346972" y="2868923"/>
            <a:ext cx="1118705" cy="1120153"/>
            <a:chOff x="5233525" y="4954450"/>
            <a:chExt cx="538275" cy="516350"/>
          </a:xfrm>
        </p:grpSpPr>
        <p:sp>
          <p:nvSpPr>
            <p:cNvPr id="11" name="Shape 71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 name="Shape 72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 name="Shape 72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 name="Shape 72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72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72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72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72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Shape 72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 name="Shape 72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 name="Shape 72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013627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BVERSION &#10;REVERT &#10;BRANCH &#10;MERGE &#10;BLAME &#10;CENTRAL REPOSITORY &#10;REMOTE &#10;COMMIT &#10;only 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726" y="1305756"/>
            <a:ext cx="5173496" cy="518124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28"/>
          <p:cNvSpPr txBox="1">
            <a:spLocks noGrp="1"/>
          </p:cNvSpPr>
          <p:nvPr>
            <p:ph type="title"/>
          </p:nvPr>
        </p:nvSpPr>
        <p:spPr>
          <a:xfrm>
            <a:off x="1165474" y="650984"/>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DISTRIBUTED VS CENTRALIZED</a:t>
            </a:r>
            <a:endParaRPr lang="en" sz="2400" dirty="0">
              <a:solidFill>
                <a:srgbClr val="39C0BA"/>
              </a:solidFill>
            </a:endParaRPr>
          </a:p>
        </p:txBody>
      </p:sp>
    </p:spTree>
    <p:extLst>
      <p:ext uri="{BB962C8B-B14F-4D97-AF65-F5344CB8AC3E}">
        <p14:creationId xmlns:p14="http://schemas.microsoft.com/office/powerpoint/2010/main" val="1026481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t>REVIEW</a:t>
            </a:r>
            <a:endParaRPr lang="en" sz="2400" dirty="0"/>
          </a:p>
        </p:txBody>
      </p:sp>
      <p:sp>
        <p:nvSpPr>
          <p:cNvPr id="120" name="Shape 120"/>
          <p:cNvSpPr txBox="1">
            <a:spLocks noGrp="1"/>
          </p:cNvSpPr>
          <p:nvPr>
            <p:ph type="body" idx="1"/>
          </p:nvPr>
        </p:nvSpPr>
        <p:spPr>
          <a:xfrm>
            <a:off x="1165475"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Fetch</a:t>
            </a:r>
            <a:endParaRPr lang="en" b="1" dirty="0">
              <a:solidFill>
                <a:srgbClr val="46C2AC"/>
              </a:solidFill>
            </a:endParaRPr>
          </a:p>
          <a:p>
            <a:pPr lvl="0">
              <a:buNone/>
            </a:pPr>
            <a:r>
              <a:rPr lang="en-US" dirty="0" smtClean="0"/>
              <a:t>retrieves commits from the remote repository to your local repository only.</a:t>
            </a:r>
            <a:endParaRPr lang="en" dirty="0"/>
          </a:p>
        </p:txBody>
      </p:sp>
      <p:sp>
        <p:nvSpPr>
          <p:cNvPr id="121" name="Shape 121"/>
          <p:cNvSpPr txBox="1">
            <a:spLocks noGrp="1"/>
          </p:cNvSpPr>
          <p:nvPr>
            <p:ph type="body" idx="2"/>
          </p:nvPr>
        </p:nvSpPr>
        <p:spPr>
          <a:xfrm>
            <a:off x="3692249"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Pull</a:t>
            </a:r>
            <a:endParaRPr lang="en" b="1" dirty="0">
              <a:solidFill>
                <a:srgbClr val="46C2AC"/>
              </a:solidFill>
            </a:endParaRPr>
          </a:p>
          <a:p>
            <a:pPr lvl="0">
              <a:buNone/>
            </a:pPr>
            <a:r>
              <a:rPr lang="en-US" dirty="0" smtClean="0"/>
              <a:t>applies the latest commits from the remote repository to your working copy</a:t>
            </a:r>
          </a:p>
        </p:txBody>
      </p:sp>
      <p:sp>
        <p:nvSpPr>
          <p:cNvPr id="122" name="Shape 122"/>
          <p:cNvSpPr txBox="1">
            <a:spLocks noGrp="1"/>
          </p:cNvSpPr>
          <p:nvPr>
            <p:ph type="body" idx="3"/>
          </p:nvPr>
        </p:nvSpPr>
        <p:spPr>
          <a:xfrm>
            <a:off x="6219023"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Push</a:t>
            </a:r>
            <a:endParaRPr lang="en" b="1" dirty="0">
              <a:solidFill>
                <a:srgbClr val="46C2AC"/>
              </a:solidFill>
            </a:endParaRPr>
          </a:p>
          <a:p>
            <a:pPr lvl="0" rtl="0">
              <a:spcBef>
                <a:spcPts val="0"/>
              </a:spcBef>
              <a:buNone/>
            </a:pPr>
            <a:r>
              <a:rPr lang="en-US" dirty="0" smtClean="0"/>
              <a:t>uploads commits from your local repository to the remote repository</a:t>
            </a:r>
            <a:endParaRPr lang="en" dirty="0"/>
          </a:p>
          <a:p>
            <a:pPr lvl="0">
              <a:spcBef>
                <a:spcPts val="0"/>
              </a:spcBef>
              <a:buNone/>
            </a:pPr>
            <a:endParaRPr dirty="0"/>
          </a:p>
        </p:txBody>
      </p:sp>
    </p:spTree>
    <p:extLst>
      <p:ext uri="{BB962C8B-B14F-4D97-AF65-F5344CB8AC3E}">
        <p14:creationId xmlns:p14="http://schemas.microsoft.com/office/powerpoint/2010/main" val="6636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0">
                                            <p:txEl>
                                              <p:pRg st="1" end="1"/>
                                            </p:txEl>
                                          </p:spTgt>
                                        </p:tgtEl>
                                        <p:attrNameLst>
                                          <p:attrName>style.visibility</p:attrName>
                                        </p:attrNameLst>
                                      </p:cBhvr>
                                      <p:to>
                                        <p:strVal val="visible"/>
                                      </p:to>
                                    </p:set>
                                    <p:animEffect transition="in" filter="fade">
                                      <p:cBhvr>
                                        <p:cTn id="10" dur="500"/>
                                        <p:tgtEl>
                                          <p:spTgt spid="1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xEl>
                                              <p:pRg st="0" end="0"/>
                                            </p:txEl>
                                          </p:spTgt>
                                        </p:tgtEl>
                                        <p:attrNameLst>
                                          <p:attrName>style.visibility</p:attrName>
                                        </p:attrNameLst>
                                      </p:cBhvr>
                                      <p:to>
                                        <p:strVal val="visible"/>
                                      </p:to>
                                    </p:set>
                                    <p:animEffect transition="in" filter="fade">
                                      <p:cBhvr>
                                        <p:cTn id="15" dur="500"/>
                                        <p:tgtEl>
                                          <p:spTgt spid="1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1">
                                            <p:txEl>
                                              <p:pRg st="1" end="1"/>
                                            </p:txEl>
                                          </p:spTgt>
                                        </p:tgtEl>
                                        <p:attrNameLst>
                                          <p:attrName>style.visibility</p:attrName>
                                        </p:attrNameLst>
                                      </p:cBhvr>
                                      <p:to>
                                        <p:strVal val="visible"/>
                                      </p:to>
                                    </p:set>
                                    <p:animEffect transition="in" filter="fade">
                                      <p:cBhvr>
                                        <p:cTn id="18" dur="500"/>
                                        <p:tgtEl>
                                          <p:spTgt spid="12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2">
                                            <p:txEl>
                                              <p:pRg st="0" end="0"/>
                                            </p:txEl>
                                          </p:spTgt>
                                        </p:tgtEl>
                                        <p:attrNameLst>
                                          <p:attrName>style.visibility</p:attrName>
                                        </p:attrNameLst>
                                      </p:cBhvr>
                                      <p:to>
                                        <p:strVal val="visible"/>
                                      </p:to>
                                    </p:set>
                                    <p:animEffect transition="in" filter="fade">
                                      <p:cBhvr>
                                        <p:cTn id="23" dur="500"/>
                                        <p:tgtEl>
                                          <p:spTgt spid="12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xEl>
                                              <p:pRg st="1" end="1"/>
                                            </p:txEl>
                                          </p:spTgt>
                                        </p:tgtEl>
                                        <p:attrNameLst>
                                          <p:attrName>style.visibility</p:attrName>
                                        </p:attrNameLst>
                                      </p:cBhvr>
                                      <p:to>
                                        <p:strVal val="visible"/>
                                      </p:to>
                                    </p:set>
                                    <p:animEffect transition="in" filter="fade">
                                      <p:cBhvr>
                                        <p:cTn id="26" dur="500"/>
                                        <p:tgtEl>
                                          <p:spTgt spid="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010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THANKS (and visit our sponsors!)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544722" y="1824202"/>
            <a:ext cx="6099504" cy="3430971"/>
          </a:xfrm>
          <a:prstGeom prst="rect">
            <a:avLst/>
          </a:prstGeom>
        </p:spPr>
      </p:pic>
    </p:spTree>
    <p:extLst>
      <p:ext uri="{BB962C8B-B14F-4D97-AF65-F5344CB8AC3E}">
        <p14:creationId xmlns:p14="http://schemas.microsoft.com/office/powerpoint/2010/main" val="273925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75" y="650985"/>
            <a:ext cx="6858000" cy="459900"/>
          </a:xfrm>
        </p:spPr>
        <p:txBody>
          <a:bodyPr/>
          <a:lstStyle/>
          <a:p>
            <a:r>
              <a:rPr lang="en-US" sz="2400" dirty="0" smtClean="0"/>
              <a:t>SNAPSHOTS, NOT DIFFERENCES</a:t>
            </a:r>
            <a:endParaRPr lang="en-US" sz="2400" dirty="0"/>
          </a:p>
        </p:txBody>
      </p:sp>
      <p:pic>
        <p:nvPicPr>
          <p:cNvPr id="3" name="Picture 2"/>
          <p:cNvPicPr>
            <a:picLocks noChangeAspect="1"/>
          </p:cNvPicPr>
          <p:nvPr/>
        </p:nvPicPr>
        <p:blipFill>
          <a:blip r:embed="rId3"/>
          <a:stretch>
            <a:fillRect/>
          </a:stretch>
        </p:blipFill>
        <p:spPr>
          <a:xfrm>
            <a:off x="1005840" y="1920240"/>
            <a:ext cx="7911144" cy="3065569"/>
          </a:xfrm>
          <a:prstGeom prst="rect">
            <a:avLst/>
          </a:prstGeom>
        </p:spPr>
      </p:pic>
      <p:sp>
        <p:nvSpPr>
          <p:cNvPr id="8" name="TextBox 7"/>
          <p:cNvSpPr txBox="1"/>
          <p:nvPr/>
        </p:nvSpPr>
        <p:spPr>
          <a:xfrm>
            <a:off x="1199214" y="1424066"/>
            <a:ext cx="2300630" cy="369332"/>
          </a:xfrm>
          <a:prstGeom prst="rect">
            <a:avLst/>
          </a:prstGeom>
          <a:noFill/>
        </p:spPr>
        <p:txBody>
          <a:bodyPr wrap="none" rtlCol="0">
            <a:spAutoFit/>
          </a:bodyPr>
          <a:lstStyle/>
          <a:p>
            <a:r>
              <a:rPr lang="en-US" sz="1800" dirty="0" smtClean="0">
                <a:solidFill>
                  <a:schemeClr val="bg1"/>
                </a:solidFill>
              </a:rPr>
              <a:t>TFS, SVN, Perforce</a:t>
            </a:r>
            <a:endParaRPr lang="en-US" sz="1800" dirty="0">
              <a:solidFill>
                <a:schemeClr val="bg1"/>
              </a:solidFill>
            </a:endParaRPr>
          </a:p>
        </p:txBody>
      </p:sp>
    </p:spTree>
    <p:extLst>
      <p:ext uri="{BB962C8B-B14F-4D97-AF65-F5344CB8AC3E}">
        <p14:creationId xmlns:p14="http://schemas.microsoft.com/office/powerpoint/2010/main" val="1050476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SNAPSHOTS, NOT DIFFERENCES</a:t>
            </a:r>
            <a:endParaRPr lang="en-US" sz="2400" dirty="0"/>
          </a:p>
        </p:txBody>
      </p:sp>
      <p:pic>
        <p:nvPicPr>
          <p:cNvPr id="4" name="Picture 3"/>
          <p:cNvPicPr>
            <a:picLocks noChangeAspect="1"/>
          </p:cNvPicPr>
          <p:nvPr/>
        </p:nvPicPr>
        <p:blipFill>
          <a:blip r:embed="rId3"/>
          <a:stretch>
            <a:fillRect/>
          </a:stretch>
        </p:blipFill>
        <p:spPr>
          <a:xfrm>
            <a:off x="1005840" y="1920240"/>
            <a:ext cx="7909560" cy="3015520"/>
          </a:xfrm>
          <a:prstGeom prst="rect">
            <a:avLst/>
          </a:prstGeom>
        </p:spPr>
      </p:pic>
      <p:sp>
        <p:nvSpPr>
          <p:cNvPr id="6" name="TextBox 5"/>
          <p:cNvSpPr txBox="1"/>
          <p:nvPr/>
        </p:nvSpPr>
        <p:spPr>
          <a:xfrm>
            <a:off x="1199214" y="1424066"/>
            <a:ext cx="479618" cy="369332"/>
          </a:xfrm>
          <a:prstGeom prst="rect">
            <a:avLst/>
          </a:prstGeom>
          <a:noFill/>
        </p:spPr>
        <p:txBody>
          <a:bodyPr wrap="none" rtlCol="0">
            <a:spAutoFit/>
          </a:bodyPr>
          <a:lstStyle/>
          <a:p>
            <a:r>
              <a:rPr lang="en-US" sz="1800" dirty="0" smtClean="0">
                <a:solidFill>
                  <a:schemeClr val="bg1"/>
                </a:solidFill>
              </a:rPr>
              <a:t>Git</a:t>
            </a:r>
            <a:endParaRPr lang="en-US" sz="1800" dirty="0">
              <a:solidFill>
                <a:schemeClr val="bg1"/>
              </a:solidFill>
            </a:endParaRPr>
          </a:p>
        </p:txBody>
      </p:sp>
    </p:spTree>
    <p:extLst>
      <p:ext uri="{BB962C8B-B14F-4D97-AF65-F5344CB8AC3E}">
        <p14:creationId xmlns:p14="http://schemas.microsoft.com/office/powerpoint/2010/main" val="400455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t>HASHING</a:t>
            </a:r>
            <a:endParaRPr lang="en" sz="2400" dirty="0"/>
          </a:p>
        </p:txBody>
      </p:sp>
      <p:sp>
        <p:nvSpPr>
          <p:cNvPr id="295" name="Shape 295"/>
          <p:cNvSpPr txBox="1">
            <a:spLocks noGrp="1"/>
          </p:cNvSpPr>
          <p:nvPr>
            <p:ph type="body" idx="1"/>
          </p:nvPr>
        </p:nvSpPr>
        <p:spPr>
          <a:xfrm>
            <a:off x="1165498" y="1600200"/>
            <a:ext cx="7408876" cy="4967700"/>
          </a:xfrm>
          <a:prstGeom prst="rect">
            <a:avLst/>
          </a:prstGeom>
        </p:spPr>
        <p:txBody>
          <a:bodyPr wrap="square" lIns="91425" tIns="91425" rIns="91425" bIns="91425" anchor="t" anchorCtr="0">
            <a:noAutofit/>
          </a:bodyPr>
          <a:lstStyle/>
          <a:p>
            <a:pPr>
              <a:spcBef>
                <a:spcPts val="0"/>
              </a:spcBef>
              <a:buClr>
                <a:schemeClr val="dk1"/>
              </a:buClr>
              <a:buSzPct val="45833"/>
              <a:buNone/>
            </a:pPr>
            <a:r>
              <a:rPr lang="en-US" sz="2000" i="1" dirty="0"/>
              <a:t>Everything</a:t>
            </a:r>
            <a:r>
              <a:rPr lang="en-US" sz="2000" dirty="0"/>
              <a:t> in Git is check-summed </a:t>
            </a:r>
            <a:r>
              <a:rPr lang="en-US" sz="2000" dirty="0" smtClean="0"/>
              <a:t>using a SHA-1 hash.</a:t>
            </a:r>
          </a:p>
          <a:p>
            <a:pPr>
              <a:spcBef>
                <a:spcPts val="0"/>
              </a:spcBef>
              <a:buClr>
                <a:schemeClr val="dk1"/>
              </a:buClr>
              <a:buSzPct val="45833"/>
              <a:buNone/>
            </a:pPr>
            <a:endParaRPr lang="en-US" sz="2000" dirty="0" smtClean="0"/>
          </a:p>
          <a:p>
            <a:pPr>
              <a:spcBef>
                <a:spcPts val="0"/>
              </a:spcBef>
              <a:buClr>
                <a:schemeClr val="dk1"/>
              </a:buClr>
              <a:buSzPct val="45833"/>
              <a:buNone/>
            </a:pPr>
            <a:r>
              <a:rPr lang="en-US" sz="2000" dirty="0" smtClean="0"/>
              <a:t>A SHA-1 hash is </a:t>
            </a:r>
            <a:r>
              <a:rPr lang="en-US" sz="2000" dirty="0"/>
              <a:t>a 40-character string calculated based on the contents of a file or directory </a:t>
            </a:r>
            <a:r>
              <a:rPr lang="en-US" sz="2000" dirty="0" smtClean="0"/>
              <a:t>structure.</a:t>
            </a:r>
            <a:endParaRPr lang="en-US" sz="2000" dirty="0"/>
          </a:p>
          <a:p>
            <a:pPr>
              <a:spcBef>
                <a:spcPts val="0"/>
              </a:spcBef>
              <a:buClr>
                <a:schemeClr val="dk1"/>
              </a:buClr>
              <a:buSzPct val="45833"/>
              <a:buNone/>
            </a:pPr>
            <a:endParaRPr lang="en-US" sz="2000" dirty="0"/>
          </a:p>
          <a:p>
            <a:pPr>
              <a:spcBef>
                <a:spcPts val="0"/>
              </a:spcBef>
              <a:buClr>
                <a:schemeClr val="dk1"/>
              </a:buClr>
              <a:buSzPct val="45833"/>
              <a:buNone/>
            </a:pPr>
            <a:r>
              <a:rPr lang="en-US" sz="2000" dirty="0" smtClean="0"/>
              <a:t>A SHA-1 hash looks like this:</a:t>
            </a:r>
          </a:p>
          <a:p>
            <a:pPr>
              <a:spcBef>
                <a:spcPts val="0"/>
              </a:spcBef>
              <a:buClr>
                <a:schemeClr val="dk1"/>
              </a:buClr>
              <a:buSzPct val="45833"/>
              <a:buNone/>
            </a:pPr>
            <a:r>
              <a:rPr lang="de-DE" sz="2000" b="1" dirty="0" smtClean="0"/>
              <a:t>72fc1bf55b68d649bcd9c53a7d3a857156b24fb5</a:t>
            </a:r>
          </a:p>
          <a:p>
            <a:pPr>
              <a:spcBef>
                <a:spcPts val="0"/>
              </a:spcBef>
              <a:buClr>
                <a:schemeClr val="dk1"/>
              </a:buClr>
              <a:buSzPct val="45833"/>
              <a:buNone/>
            </a:pPr>
            <a:endParaRPr lang="de-DE" sz="2000" b="1" dirty="0"/>
          </a:p>
          <a:p>
            <a:pPr>
              <a:spcBef>
                <a:spcPts val="0"/>
              </a:spcBef>
              <a:buClr>
                <a:schemeClr val="dk1"/>
              </a:buClr>
              <a:buSzPct val="45833"/>
              <a:buNone/>
            </a:pPr>
            <a:r>
              <a:rPr lang="en-US" sz="2000" dirty="0" smtClean="0"/>
              <a:t>Often shortened to the first 6-8 characters:</a:t>
            </a:r>
          </a:p>
          <a:p>
            <a:pPr>
              <a:spcBef>
                <a:spcPts val="0"/>
              </a:spcBef>
              <a:buClr>
                <a:schemeClr val="dk1"/>
              </a:buClr>
              <a:buSzPct val="45833"/>
              <a:buNone/>
            </a:pPr>
            <a:r>
              <a:rPr lang="de-DE" sz="2000" b="1" dirty="0"/>
              <a:t>72fc1b</a:t>
            </a:r>
            <a:endParaRPr lang="en-US" sz="2000" dirty="0"/>
          </a:p>
          <a:p>
            <a:pPr lvl="0" rtl="0">
              <a:spcBef>
                <a:spcPts val="0"/>
              </a:spcBef>
              <a:buClr>
                <a:schemeClr val="dk1"/>
              </a:buClr>
              <a:buSzPct val="45833"/>
              <a:buFont typeface="Arial"/>
              <a:buNone/>
            </a:pPr>
            <a:endParaRPr lang="en" sz="2000" dirty="0">
              <a:solidFill>
                <a:srgbClr val="F3F3F3"/>
              </a:solidFill>
              <a:hlinkClick r:id="rId3"/>
            </a:endParaRPr>
          </a:p>
        </p:txBody>
      </p:sp>
    </p:spTree>
    <p:extLst>
      <p:ext uri="{BB962C8B-B14F-4D97-AF65-F5344CB8AC3E}">
        <p14:creationId xmlns:p14="http://schemas.microsoft.com/office/powerpoint/2010/main" val="1698591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HASHING DEMO</a:t>
            </a:r>
            <a:endParaRPr lang="en" sz="3600" b="1" dirty="0">
              <a:solidFill>
                <a:srgbClr val="F3F3F3"/>
              </a:solidFill>
            </a:endParaRPr>
          </a:p>
        </p:txBody>
      </p:sp>
    </p:spTree>
    <p:extLst>
      <p:ext uri="{BB962C8B-B14F-4D97-AF65-F5344CB8AC3E}">
        <p14:creationId xmlns:p14="http://schemas.microsoft.com/office/powerpoint/2010/main" val="1382903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a:spLocks noGrp="1"/>
          </p:cNvSpPr>
          <p:nvPr>
            <p:ph type="ctrTitle" idx="4294967295"/>
          </p:nvPr>
        </p:nvSpPr>
        <p:spPr>
          <a:xfrm>
            <a:off x="2430050" y="2655750"/>
            <a:ext cx="6028200" cy="1546500"/>
          </a:xfrm>
          <a:prstGeom prst="rect">
            <a:avLst/>
          </a:prstGeom>
        </p:spPr>
        <p:txBody>
          <a:bodyPr wrap="square" lIns="91425" tIns="91425" rIns="91425" bIns="91425" anchor="ctr" anchorCtr="0">
            <a:noAutofit/>
          </a:bodyPr>
          <a:lstStyle/>
          <a:p>
            <a:pPr lvl="0" rtl="0">
              <a:spcBef>
                <a:spcPts val="0"/>
              </a:spcBef>
              <a:buNone/>
            </a:pPr>
            <a:r>
              <a:rPr lang="en-US" sz="6000" dirty="0" smtClean="0"/>
              <a:t>COMMIT</a:t>
            </a:r>
            <a:endParaRPr lang="en" sz="6000" dirty="0"/>
          </a:p>
        </p:txBody>
      </p:sp>
      <p:sp>
        <p:nvSpPr>
          <p:cNvPr id="102" name="Shape 102"/>
          <p:cNvSpPr txBox="1">
            <a:spLocks noGrp="1"/>
          </p:cNvSpPr>
          <p:nvPr>
            <p:ph type="subTitle" idx="4294967295"/>
          </p:nvPr>
        </p:nvSpPr>
        <p:spPr>
          <a:xfrm>
            <a:off x="2430050" y="3896350"/>
            <a:ext cx="6028200" cy="1215296"/>
          </a:xfrm>
          <a:prstGeom prst="rect">
            <a:avLst/>
          </a:prstGeom>
        </p:spPr>
        <p:txBody>
          <a:bodyPr wrap="square" lIns="91425" tIns="91425" rIns="91425" bIns="91425" anchor="t" anchorCtr="0">
            <a:noAutofit/>
          </a:bodyPr>
          <a:lstStyle/>
          <a:p>
            <a:pPr lvl="0">
              <a:spcBef>
                <a:spcPts val="0"/>
              </a:spcBef>
              <a:buNone/>
            </a:pPr>
            <a:r>
              <a:rPr lang="en-US" sz="2400" dirty="0" smtClean="0"/>
              <a:t>A</a:t>
            </a:r>
            <a:r>
              <a:rPr lang="en-US" sz="2400" dirty="0"/>
              <a:t> </a:t>
            </a:r>
            <a:r>
              <a:rPr lang="en-US" sz="2400" dirty="0" smtClean="0"/>
              <a:t>commit is a </a:t>
            </a:r>
            <a:r>
              <a:rPr lang="en" sz="2400" i="1" dirty="0" smtClean="0"/>
              <a:t>snapshot </a:t>
            </a:r>
            <a:r>
              <a:rPr lang="en" sz="2400" dirty="0"/>
              <a:t>of your complete project at </a:t>
            </a:r>
            <a:r>
              <a:rPr lang="en-US" sz="2400" dirty="0" smtClean="0"/>
              <a:t>a </a:t>
            </a:r>
            <a:r>
              <a:rPr lang="en" sz="2400" dirty="0" smtClean="0"/>
              <a:t>certain </a:t>
            </a:r>
            <a:r>
              <a:rPr lang="en" sz="2400" dirty="0"/>
              <a:t>point in </a:t>
            </a:r>
            <a:r>
              <a:rPr lang="en" sz="2400" dirty="0" smtClean="0"/>
              <a:t>time</a:t>
            </a:r>
            <a:endParaRPr lang="en" sz="2400" dirty="0"/>
          </a:p>
        </p:txBody>
      </p:sp>
      <p:pic>
        <p:nvPicPr>
          <p:cNvPr id="2" name="Picture 1"/>
          <p:cNvPicPr>
            <a:picLocks noChangeAspect="1"/>
          </p:cNvPicPr>
          <p:nvPr/>
        </p:nvPicPr>
        <p:blipFill>
          <a:blip r:embed="rId3"/>
          <a:stretch>
            <a:fillRect/>
          </a:stretch>
        </p:blipFill>
        <p:spPr>
          <a:xfrm>
            <a:off x="346380" y="2963108"/>
            <a:ext cx="1119890" cy="933242"/>
          </a:xfrm>
          <a:prstGeom prst="rect">
            <a:avLst/>
          </a:prstGeom>
        </p:spPr>
      </p:pic>
    </p:spTree>
    <p:extLst>
      <p:ext uri="{BB962C8B-B14F-4D97-AF65-F5344CB8AC3E}">
        <p14:creationId xmlns:p14="http://schemas.microsoft.com/office/powerpoint/2010/main" val="236772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WHAT IS A COMMIT ?</a:t>
            </a:r>
            <a:endParaRPr lang="en-US" sz="2400" dirty="0"/>
          </a:p>
        </p:txBody>
      </p:sp>
      <p:pic>
        <p:nvPicPr>
          <p:cNvPr id="5" name="Picture 4"/>
          <p:cNvPicPr>
            <a:picLocks noChangeAspect="1"/>
          </p:cNvPicPr>
          <p:nvPr/>
        </p:nvPicPr>
        <p:blipFill>
          <a:blip r:embed="rId3"/>
          <a:stretch>
            <a:fillRect/>
          </a:stretch>
        </p:blipFill>
        <p:spPr>
          <a:xfrm>
            <a:off x="1405312" y="1349828"/>
            <a:ext cx="6378325" cy="5190637"/>
          </a:xfrm>
          <a:prstGeom prst="rect">
            <a:avLst/>
          </a:prstGeom>
        </p:spPr>
      </p:pic>
      <p:sp>
        <p:nvSpPr>
          <p:cNvPr id="7" name="Rounded Rectangle 6"/>
          <p:cNvSpPr/>
          <p:nvPr/>
        </p:nvSpPr>
        <p:spPr>
          <a:xfrm>
            <a:off x="1502229" y="1426029"/>
            <a:ext cx="4191000" cy="838200"/>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1621972" y="2488181"/>
            <a:ext cx="4071257" cy="2223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1502230" y="3494314"/>
            <a:ext cx="1567542" cy="35458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1621973" y="4240779"/>
            <a:ext cx="6008914" cy="217090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a:off x="1621972" y="2712133"/>
            <a:ext cx="4267199" cy="2223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1627227" y="2927593"/>
            <a:ext cx="4267199" cy="2223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52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2"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xit" presetSubtype="0" fill="hold" grpId="2"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9" grpId="2" animBg="1"/>
      <p:bldP spid="10" grpId="0" animBg="1"/>
      <p:bldP spid="10" grpId="1" animBg="1"/>
      <p:bldP spid="10" grpId="2" animBg="1"/>
      <p:bldP spid="12" grpId="0" animBg="1"/>
      <p:bldP spid="11" grpId="0" animBg="1"/>
      <p:bldP spid="11" grpId="1" animBg="1"/>
    </p:bldLst>
  </p:timing>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6611</TotalTime>
  <Words>3280</Words>
  <Application>Microsoft Office PowerPoint</Application>
  <PresentationFormat>On-screen Show (4:3)</PresentationFormat>
  <Paragraphs>351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Mangal</vt:lpstr>
      <vt:lpstr>Quicksand</vt:lpstr>
      <vt:lpstr>Times New Roman</vt:lpstr>
      <vt:lpstr>Eleanor template</vt:lpstr>
      <vt:lpstr>      Demystifed</vt:lpstr>
      <vt:lpstr>Differences</vt:lpstr>
      <vt:lpstr>DISTRIBUTED VS CENTRALIZED</vt:lpstr>
      <vt:lpstr>SNAPSHOTS, NOT DIFFERENCES</vt:lpstr>
      <vt:lpstr>SNAPSHOTS, NOT DIFFERENCES</vt:lpstr>
      <vt:lpstr>HASHING</vt:lpstr>
      <vt:lpstr>PowerPoint Presentation</vt:lpstr>
      <vt:lpstr>COMMIT</vt:lpstr>
      <vt:lpstr>WHAT IS A COMMIT ?</vt:lpstr>
      <vt:lpstr>COMMITS FORM A CHAIN</vt:lpstr>
      <vt:lpstr>PowerPoint Presentation</vt:lpstr>
      <vt:lpstr>BRANCHING</vt:lpstr>
      <vt:lpstr>BRANCHING</vt:lpstr>
      <vt:lpstr>BRANCH</vt:lpstr>
      <vt:lpstr>PowerPoint Presentation</vt:lpstr>
      <vt:lpstr>BRANCHING STRATEGIES</vt:lpstr>
      <vt:lpstr>MERGING</vt:lpstr>
      <vt:lpstr>PowerPoint Presentation</vt:lpstr>
      <vt:lpstr>MERGE COMMITS</vt:lpstr>
      <vt:lpstr>MERGE CONFLICTS</vt:lpstr>
      <vt:lpstr>MERGE CONFLICTS</vt:lpstr>
      <vt:lpstr>MERGE CONFLICTS</vt:lpstr>
      <vt:lpstr>MERGE VS REBASE</vt:lpstr>
      <vt:lpstr>THE THREE AREAS</vt:lpstr>
      <vt:lpstr>SYNCING WITH REMOTE REPOSITORIES</vt:lpstr>
      <vt:lpstr>GitHub</vt:lpstr>
      <vt:lpstr>PULL REQUESTS</vt:lpstr>
      <vt:lpstr>REVIEW</vt:lpstr>
      <vt:lpstr>REPOSITORY</vt:lpstr>
      <vt:lpstr>REVIEW</vt:lpstr>
      <vt:lpstr>THANKS (and visit our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Demystifed</dc:title>
  <cp:lastModifiedBy>Kent Peek</cp:lastModifiedBy>
  <cp:revision>157</cp:revision>
  <dcterms:modified xsi:type="dcterms:W3CDTF">2019-05-21T16:59:20Z</dcterms:modified>
</cp:coreProperties>
</file>